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63"/>
  </p:notesMasterIdLst>
  <p:sldIdLst>
    <p:sldId id="411" r:id="rId6"/>
    <p:sldId id="413" r:id="rId7"/>
    <p:sldId id="414" r:id="rId8"/>
    <p:sldId id="259" r:id="rId9"/>
    <p:sldId id="285" r:id="rId10"/>
    <p:sldId id="340" r:id="rId11"/>
    <p:sldId id="403" r:id="rId12"/>
    <p:sldId id="261" r:id="rId13"/>
    <p:sldId id="262" r:id="rId14"/>
    <p:sldId id="383" r:id="rId15"/>
    <p:sldId id="1693" r:id="rId16"/>
    <p:sldId id="1656" r:id="rId17"/>
    <p:sldId id="1848" r:id="rId18"/>
    <p:sldId id="1795" r:id="rId19"/>
    <p:sldId id="1849" r:id="rId20"/>
    <p:sldId id="1847" r:id="rId21"/>
    <p:sldId id="1680" r:id="rId22"/>
    <p:sldId id="1672" r:id="rId23"/>
    <p:sldId id="1673" r:id="rId24"/>
    <p:sldId id="1687" r:id="rId25"/>
    <p:sldId id="1850" r:id="rId26"/>
    <p:sldId id="408" r:id="rId27"/>
    <p:sldId id="426" r:id="rId28"/>
    <p:sldId id="440" r:id="rId29"/>
    <p:sldId id="1778" r:id="rId30"/>
    <p:sldId id="428" r:id="rId31"/>
    <p:sldId id="429" r:id="rId32"/>
    <p:sldId id="430" r:id="rId33"/>
    <p:sldId id="442" r:id="rId34"/>
    <p:sldId id="416" r:id="rId35"/>
    <p:sldId id="417" r:id="rId36"/>
    <p:sldId id="267" r:id="rId37"/>
    <p:sldId id="432" r:id="rId38"/>
    <p:sldId id="433" r:id="rId39"/>
    <p:sldId id="434" r:id="rId40"/>
    <p:sldId id="435" r:id="rId41"/>
    <p:sldId id="436" r:id="rId42"/>
    <p:sldId id="437" r:id="rId43"/>
    <p:sldId id="438" r:id="rId44"/>
    <p:sldId id="439" r:id="rId45"/>
    <p:sldId id="387" r:id="rId46"/>
    <p:sldId id="388" r:id="rId47"/>
    <p:sldId id="389"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512" r:id="rId61"/>
    <p:sldId id="185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9766" autoAdjust="0"/>
  </p:normalViewPr>
  <p:slideViewPr>
    <p:cSldViewPr snapToGrid="0">
      <p:cViewPr varScale="1">
        <p:scale>
          <a:sx n="81" d="100"/>
          <a:sy n="81" d="100"/>
        </p:scale>
        <p:origin x="573" y="30"/>
      </p:cViewPr>
      <p:guideLst/>
    </p:cSldViewPr>
  </p:slideViewPr>
  <p:notesTextViewPr>
    <p:cViewPr>
      <p:scale>
        <a:sx n="1" d="1"/>
        <a:sy n="1" d="1"/>
      </p:scale>
      <p:origin x="0" y="0"/>
    </p:cViewPr>
  </p:notesTextViewPr>
  <p:sorterViewPr>
    <p:cViewPr varScale="1">
      <p:scale>
        <a:sx n="100" d="100"/>
        <a:sy n="100" d="100"/>
      </p:scale>
      <p:origin x="0" y="-691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9:30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0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491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9:30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986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74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7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9:30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8B27-66AC-4FE5-BBDE-89C95D278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AB10B-47E8-4A26-AC66-3800FC4571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1ED35-11C3-4562-8616-5BC95D3877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B6805E-3316-46F9-9EBA-3537B136DD7C}"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12/11/2018</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4A69194-3207-4429-A1B6-40C28FAAAF02}"/>
              </a:ext>
            </a:extLst>
          </p:cNvPr>
          <p:cNvSpPr>
            <a:spLocks noGrp="1"/>
          </p:cNvSpPr>
          <p:nvPr>
            <p:ph type="ftr" sz="quarter" idx="11"/>
          </p:nvPr>
        </p:nvSpPr>
        <p:spPr/>
        <p:txBody>
          <a:bodyPr/>
          <a:lstStyle/>
          <a:p>
            <a:pPr marL="0" marR="0" lvl="0" indent="0" algn="l" defTabSz="68571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45AA80D-0370-4BA1-A3F0-069014E3C0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1BEBB-E2F5-4D5B-8851-D2862266A30F}" type="slidenum">
              <a:rPr kumimoji="0" lang="en-US" sz="66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23118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01765977"/>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7869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01743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5373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0564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4090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0685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60244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235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993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10943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987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1877964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705473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95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785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7594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03930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36329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70223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85904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5" r:id="rId4"/>
    <p:sldLayoutId id="2147483746"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0881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0.png"/><Relationship Id="rId18" Type="http://schemas.openxmlformats.org/officeDocument/2006/relationships/image" Target="../media/image55.png"/><Relationship Id="rId3" Type="http://schemas.openxmlformats.org/officeDocument/2006/relationships/image" Target="../media/image23.png"/><Relationship Id="rId21" Type="http://schemas.openxmlformats.org/officeDocument/2006/relationships/image" Target="../media/image57.png"/><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54.png"/><Relationship Id="rId2" Type="http://schemas.openxmlformats.org/officeDocument/2006/relationships/notesSlide" Target="../notesSlides/notesSlide35.xml"/><Relationship Id="rId16" Type="http://schemas.openxmlformats.org/officeDocument/2006/relationships/image" Target="../media/image53.png"/><Relationship Id="rId20"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0.png"/><Relationship Id="rId24" Type="http://schemas.openxmlformats.org/officeDocument/2006/relationships/image" Target="../media/image37.png"/><Relationship Id="rId5" Type="http://schemas.openxmlformats.org/officeDocument/2006/relationships/image" Target="../media/image25.png"/><Relationship Id="rId15" Type="http://schemas.openxmlformats.org/officeDocument/2006/relationships/image" Target="../media/image52.png"/><Relationship Id="rId23" Type="http://schemas.openxmlformats.org/officeDocument/2006/relationships/image" Target="../media/image58.png"/><Relationship Id="rId10" Type="http://schemas.openxmlformats.org/officeDocument/2006/relationships/image" Target="../media/image35.png"/><Relationship Id="rId19" Type="http://schemas.openxmlformats.org/officeDocument/2006/relationships/image" Target="../media/image56.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0.wmf"/><Relationship Id="rId5" Type="http://schemas.openxmlformats.org/officeDocument/2006/relationships/oleObject" Target="../embeddings/oleObject1.bin"/><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56.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68.jpeg"/><Relationship Id="rId1" Type="http://schemas.openxmlformats.org/officeDocument/2006/relationships/slideLayout" Target="../slideLayouts/slideLayout76.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67.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70.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CW-SAP-NetWeaver-on-Azure" TargetMode="External"/><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99DC-0D68-44B3-AC55-BDB4131392B0}"/>
              </a:ext>
            </a:extLst>
          </p:cNvPr>
          <p:cNvSpPr>
            <a:spLocks noGrp="1"/>
          </p:cNvSpPr>
          <p:nvPr>
            <p:ph type="title"/>
          </p:nvPr>
        </p:nvSpPr>
        <p:spPr/>
        <p:txBody>
          <a:bodyPr/>
          <a:lstStyle/>
          <a:p>
            <a:r>
              <a:rPr lang="en-US" sz="5882" dirty="0">
                <a:solidFill>
                  <a:schemeClr val="bg1"/>
                </a:solidFill>
              </a:rPr>
              <a:t>Design Principles</a:t>
            </a:r>
          </a:p>
        </p:txBody>
      </p:sp>
      <p:sp>
        <p:nvSpPr>
          <p:cNvPr id="3" name="Content Placeholder 2">
            <a:extLst>
              <a:ext uri="{FF2B5EF4-FFF2-40B4-BE49-F238E27FC236}">
                <a16:creationId xmlns:a16="http://schemas.microsoft.com/office/drawing/2014/main" id="{B98664C7-2554-4F35-A901-A9425F7BAE01}"/>
              </a:ext>
            </a:extLst>
          </p:cNvPr>
          <p:cNvSpPr>
            <a:spLocks noGrp="1"/>
          </p:cNvSpPr>
          <p:nvPr>
            <p:ph sz="quarter" idx="10"/>
          </p:nvPr>
        </p:nvSpPr>
        <p:spPr>
          <a:xfrm>
            <a:off x="269240" y="1664198"/>
            <a:ext cx="10757098" cy="2968987"/>
          </a:xfrm>
        </p:spPr>
        <p:txBody>
          <a:bodyPr/>
          <a:lstStyle/>
          <a:p>
            <a:pPr marL="728314" indent="-728314">
              <a:buFont typeface="+mj-lt"/>
              <a:buAutoNum type="arabicPeriod"/>
            </a:pPr>
            <a:r>
              <a:rPr lang="en-US" sz="4313" dirty="0">
                <a:solidFill>
                  <a:schemeClr val="bg1"/>
                </a:solidFill>
              </a:rPr>
              <a:t>Sizing (Compute, Storage)</a:t>
            </a:r>
          </a:p>
          <a:p>
            <a:pPr marL="728314" indent="-728314">
              <a:buFont typeface="+mj-lt"/>
              <a:buAutoNum type="arabicPeriod"/>
            </a:pPr>
            <a:r>
              <a:rPr lang="en-US" sz="4313" dirty="0">
                <a:solidFill>
                  <a:schemeClr val="bg1"/>
                </a:solidFill>
              </a:rPr>
              <a:t>High Availability</a:t>
            </a:r>
          </a:p>
          <a:p>
            <a:pPr marL="728314" indent="-728314">
              <a:buFont typeface="+mj-lt"/>
              <a:buAutoNum type="arabicPeriod"/>
            </a:pPr>
            <a:r>
              <a:rPr lang="en-US" sz="4313" dirty="0">
                <a:solidFill>
                  <a:schemeClr val="bg1"/>
                </a:solidFill>
              </a:rPr>
              <a:t>Backup</a:t>
            </a:r>
          </a:p>
          <a:p>
            <a:pPr marL="728314" indent="-728314">
              <a:buFont typeface="+mj-lt"/>
              <a:buAutoNum type="arabicPeriod"/>
            </a:pPr>
            <a:r>
              <a:rPr lang="en-US" sz="4313" dirty="0">
                <a:solidFill>
                  <a:schemeClr val="bg1"/>
                </a:solidFill>
              </a:rPr>
              <a:t>Disaster Recovery</a:t>
            </a:r>
          </a:p>
        </p:txBody>
      </p:sp>
    </p:spTree>
    <p:extLst>
      <p:ext uri="{BB962C8B-B14F-4D97-AF65-F5344CB8AC3E}">
        <p14:creationId xmlns:p14="http://schemas.microsoft.com/office/powerpoint/2010/main" val="4194213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5BED42-9079-411F-B0AC-8AEA10C33687}"/>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968E6D7-09E9-49A5-BC18-CE7536B6FE24}"/>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1B67EEE-31EA-4C46-973D-A58F935238F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A6D3942F-051E-4794-BE67-6924B95ACB9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87ADEC7-DCAE-42A9-9110-BC1EB897E985}"/>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6F430537-849D-46C9-9C72-AA7B6EFB01D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1E366B56-F606-4EB7-89DB-1AD819C37F3E}"/>
              </a:ext>
            </a:extLst>
          </p:cNvPr>
          <p:cNvSpPr>
            <a:spLocks noGrp="1"/>
          </p:cNvSpPr>
          <p:nvPr>
            <p:ph type="title" idx="4294967295"/>
          </p:nvPr>
        </p:nvSpPr>
        <p:spPr>
          <a:xfrm>
            <a:off x="215880" y="130175"/>
            <a:ext cx="11428433" cy="665163"/>
          </a:xfrm>
        </p:spPr>
        <p:txBody>
          <a:bodyPr/>
          <a:lstStyle/>
          <a:p>
            <a:pPr>
              <a:buClr>
                <a:schemeClr val="bg1"/>
              </a:buClr>
            </a:pPr>
            <a:r>
              <a:rPr lang="en-US" sz="4900" dirty="0">
                <a:solidFill>
                  <a:schemeClr val="bg1"/>
                </a:solidFill>
                <a:latin typeface="Segoe UI" panose="020B0502040204020203" pitchFamily="34" charset="0"/>
              </a:rPr>
              <a:t>SAP VM &amp; Storage Sizing Principles</a:t>
            </a:r>
          </a:p>
        </p:txBody>
      </p:sp>
    </p:spTree>
    <p:extLst>
      <p:ext uri="{BB962C8B-B14F-4D97-AF65-F5344CB8AC3E}">
        <p14:creationId xmlns:p14="http://schemas.microsoft.com/office/powerpoint/2010/main" val="1871594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55193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1" indent="0" algn="l" defTabSz="914367" rtl="0" eaLnBrk="1" fontAlgn="auto" latinLnBrk="0" hangingPunct="1">
              <a:lnSpc>
                <a:spcPct val="100000"/>
              </a:lnSpc>
              <a:spcBef>
                <a:spcPct val="25000"/>
              </a:spcBef>
              <a:spcAft>
                <a:spcPts val="0"/>
              </a:spcAft>
              <a:buClr>
                <a:srgbClr val="F0AB00"/>
              </a:buClr>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SAP Instances in 4 Layers:</a:t>
            </a:r>
            <a:br>
              <a:rPr kumimoji="0" lang="en-US" sz="1961" b="1"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961"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or more </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Application Server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Instances </a:t>
            </a: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Redundant Components</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ASCS</a:t>
            </a:r>
            <a:r>
              <a:rPr kumimoji="0" lang="en-US" sz="1765"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File Share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Database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endParaRPr kumimoji="0" lang="de-DE"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(A)SCS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File Share</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marL="0" marR="0" lvl="0" indent="0" algn="l" defTabSz="914367" rtl="0" eaLnBrk="1" fontAlgn="base" latinLnBrk="0" hangingPunct="1">
              <a:lnSpc>
                <a:spcPct val="100000"/>
              </a:lnSpc>
              <a:spcBef>
                <a:spcPts val="588"/>
              </a:spcBef>
              <a:spcAft>
                <a:spcPct val="0"/>
              </a:spcAft>
              <a:buClr>
                <a:srgbClr val="F0AB00"/>
              </a:buClr>
              <a:buSzPct val="80000"/>
              <a:buFontTx/>
              <a:buNone/>
              <a:tabLst/>
              <a:defRPr/>
            </a:pPr>
            <a:r>
              <a:rPr kumimoji="0" lang="de-DE" sz="1765" b="0" i="0" u="none" strike="noStrike" kern="0" cap="none" spc="0" normalizeH="0" baseline="0" noProof="0" dirty="0">
                <a:ln>
                  <a:noFill/>
                </a:ln>
                <a:solidFill>
                  <a:srgbClr val="353535"/>
                </a:solidFill>
                <a:effectLst/>
                <a:uLnTx/>
                <a:uFillTx/>
                <a:latin typeface="Segoe UI Semilight"/>
                <a:ea typeface="Arial Unicode MS" pitchFamily="34" charset="-128"/>
                <a:cs typeface="Arial Unicode MS" pitchFamily="34" charset="-128"/>
              </a:rPr>
              <a:t>…..</a:t>
            </a:r>
            <a:endParaRPr kumimoji="0" lang="en-US" sz="1765" b="0" i="0" u="none" strike="noStrike" kern="0" cap="none" spc="0" normalizeH="0" baseline="0" noProof="0" dirty="0" err="1">
              <a:ln>
                <a:noFill/>
              </a:ln>
              <a:solidFill>
                <a:srgbClr val="353535"/>
              </a:solidFill>
              <a:effectLst/>
              <a:uLnTx/>
              <a:uFillTx/>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DBMS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70650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solidFill>
              <a:srgbClr val="FF0000"/>
            </a:solid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505050"/>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SQL</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SQL Server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9061187" y="626123"/>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SQL AlwaysOn </a:t>
            </a: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Group</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0"/>
            <a:ext cx="3924768" cy="2347053"/>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8"/>
            <a:ext cx="1040090"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7"/>
            <a:ext cx="1259701"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3953300" y="4010556"/>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6205" y="3938203"/>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799150" y="3855636"/>
            <a:ext cx="3591790" cy="18805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280616" y="4784671"/>
            <a:ext cx="2384003"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505050"/>
                </a:solidFill>
                <a:effectLst/>
                <a:uLnTx/>
                <a:uFillTx/>
                <a:latin typeface="Arial"/>
                <a:ea typeface="+mn-ea"/>
                <a:cs typeface="+mn-cs"/>
              </a:rPr>
              <a:t>SOFS</a:t>
            </a:r>
            <a:endParaRPr kumimoji="0" lang="en-US" sz="1400" b="1" i="0" u="none" strike="noStrike" kern="1200" cap="none" spc="0" normalizeH="0" baseline="0" noProof="0" dirty="0">
              <a:ln>
                <a:noFill/>
              </a:ln>
              <a:solidFill>
                <a:srgbClr val="505050"/>
              </a:solidFill>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637437"/>
            <a:ext cx="3311131" cy="24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505050"/>
                </a:solidFill>
                <a:effectLst/>
                <a:uLnTx/>
                <a:uFillTx/>
                <a:latin typeface="Segoe UI"/>
                <a:ea typeface="+mn-ea"/>
                <a:cs typeface="+mn-cs"/>
              </a:rPr>
              <a:t>\\</a:t>
            </a:r>
            <a:r>
              <a:rPr kumimoji="0" lang="de-DE" sz="1000" b="1" i="0" u="none" strike="noStrike" kern="1200" cap="none" spc="0" normalizeH="0" baseline="0" noProof="0" dirty="0">
                <a:ln>
                  <a:noFill/>
                </a:ln>
                <a:solidFill>
                  <a:srgbClr val="0070C0"/>
                </a:solidFill>
                <a:effectLst/>
                <a:uLnTx/>
                <a:uFillTx/>
                <a:latin typeface="Segoe UI"/>
                <a:ea typeface="+mn-ea"/>
                <a:cs typeface="+mn-cs"/>
              </a:rPr>
              <a:t>&lt;SAPGLOBALHost&gt;\sapmnt</a:t>
            </a:r>
            <a:r>
              <a:rPr kumimoji="0" lang="de-DE" sz="1000" b="0" i="0" u="none" strike="noStrike" kern="1200" cap="none" spc="0" normalizeH="0" baseline="0" noProof="0" dirty="0">
                <a:ln>
                  <a:noFill/>
                </a:ln>
                <a:solidFill>
                  <a:srgbClr val="505050"/>
                </a:solidFill>
                <a:effectLst/>
                <a:uLnTx/>
                <a:uFillTx/>
                <a:latin typeface="Segoe UI"/>
                <a:ea typeface="+mn-ea"/>
                <a:cs typeface="+mn-cs"/>
              </a:rPr>
              <a:t>\&lt;</a:t>
            </a:r>
            <a:r>
              <a:rPr kumimoji="0" lang="de-DE" sz="1000" b="1" i="0" u="none" strike="noStrike" kern="1200" cap="none" spc="0" normalizeH="0" baseline="0" noProof="0" dirty="0">
                <a:ln>
                  <a:noFill/>
                </a:ln>
                <a:solidFill>
                  <a:srgbClr val="0070C0"/>
                </a:solidFill>
                <a:effectLst/>
                <a:uLnTx/>
                <a:uFillTx/>
                <a:latin typeface="Segoe UI"/>
                <a:ea typeface="+mn-ea"/>
                <a:cs typeface="+mn-cs"/>
              </a:rPr>
              <a:t>SID&gt;\SYS</a:t>
            </a:r>
            <a:r>
              <a:rPr kumimoji="0" lang="de-DE" sz="1000" b="0" i="0" u="none" strike="noStrike" kern="1200" cap="none" spc="0" normalizeH="0" baseline="0" noProof="0" dirty="0">
                <a:ln>
                  <a:noFill/>
                </a:ln>
                <a:solidFill>
                  <a:srgbClr val="505050"/>
                </a:solidFill>
                <a:effectLst/>
                <a:uLnTx/>
                <a:uFillTx/>
                <a:latin typeface="Segoe UI"/>
                <a:ea typeface="+mn-ea"/>
                <a:cs typeface="+mn-cs"/>
              </a:rPr>
              <a:t>\...</a:t>
            </a: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73397" y="604807"/>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(A)SCS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4745604" y="6188491"/>
            <a:ext cx="1950535" cy="5059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Scale Out Files Server  (SOFS) +</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Storage Spaces Direct (S2D) </a:t>
            </a: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29A50A7-F1F1-42E4-B2B7-CC1E3E54E8AC}"/>
              </a:ext>
            </a:extLst>
          </p:cNvPr>
          <p:cNvPicPr>
            <a:picLocks noChangeAspect="1"/>
          </p:cNvPicPr>
          <p:nvPr/>
        </p:nvPicPr>
        <p:blipFill>
          <a:blip r:embed="rId6"/>
          <a:stretch>
            <a:fillRect/>
          </a:stretch>
        </p:blipFill>
        <p:spPr>
          <a:xfrm>
            <a:off x="4279958" y="4137370"/>
            <a:ext cx="261070" cy="261070"/>
          </a:xfrm>
          <a:prstGeom prst="rect">
            <a:avLst/>
          </a:prstGeom>
        </p:spPr>
      </p:pic>
      <p:pic>
        <p:nvPicPr>
          <p:cNvPr id="85" name="Picture 84">
            <a:extLst>
              <a:ext uri="{FF2B5EF4-FFF2-40B4-BE49-F238E27FC236}">
                <a16:creationId xmlns:a16="http://schemas.microsoft.com/office/drawing/2014/main" id="{F394216D-26E6-469A-96A8-2D495B9997ED}"/>
              </a:ext>
            </a:extLst>
          </p:cNvPr>
          <p:cNvPicPr>
            <a:picLocks noChangeAspect="1"/>
          </p:cNvPicPr>
          <p:nvPr/>
        </p:nvPicPr>
        <p:blipFill>
          <a:blip r:embed="rId6"/>
          <a:stretch>
            <a:fillRect/>
          </a:stretch>
        </p:blipFill>
        <p:spPr>
          <a:xfrm>
            <a:off x="6696138" y="4098672"/>
            <a:ext cx="261070" cy="261070"/>
          </a:xfrm>
          <a:prstGeom prst="rect">
            <a:avLst/>
          </a:prstGeom>
        </p:spPr>
      </p:pic>
      <p:pic>
        <p:nvPicPr>
          <p:cNvPr id="86" name="Picture 85">
            <a:extLst>
              <a:ext uri="{FF2B5EF4-FFF2-40B4-BE49-F238E27FC236}">
                <a16:creationId xmlns:a16="http://schemas.microsoft.com/office/drawing/2014/main" id="{CBBF9D06-9980-448D-A7E0-659054E61B32}"/>
              </a:ext>
            </a:extLst>
          </p:cNvPr>
          <p:cNvPicPr>
            <a:picLocks noChangeAspect="1"/>
          </p:cNvPicPr>
          <p:nvPr/>
        </p:nvPicPr>
        <p:blipFill>
          <a:blip r:embed="rId6"/>
          <a:stretch>
            <a:fillRect/>
          </a:stretch>
        </p:blipFill>
        <p:spPr>
          <a:xfrm>
            <a:off x="6689438" y="1544626"/>
            <a:ext cx="261070" cy="261070"/>
          </a:xfrm>
          <a:prstGeom prst="rect">
            <a:avLst/>
          </a:prstGeom>
        </p:spPr>
      </p:pic>
      <p:pic>
        <p:nvPicPr>
          <p:cNvPr id="87" name="Picture 86">
            <a:extLst>
              <a:ext uri="{FF2B5EF4-FFF2-40B4-BE49-F238E27FC236}">
                <a16:creationId xmlns:a16="http://schemas.microsoft.com/office/drawing/2014/main" id="{15DB2FAD-75E4-4FC8-8907-51B7EF377343}"/>
              </a:ext>
            </a:extLst>
          </p:cNvPr>
          <p:cNvPicPr>
            <a:picLocks noChangeAspect="1"/>
          </p:cNvPicPr>
          <p:nvPr/>
        </p:nvPicPr>
        <p:blipFill>
          <a:blip r:embed="rId6"/>
          <a:stretch>
            <a:fillRect/>
          </a:stretch>
        </p:blipFill>
        <p:spPr>
          <a:xfrm>
            <a:off x="4510823" y="1539046"/>
            <a:ext cx="261070" cy="261070"/>
          </a:xfrm>
          <a:prstGeom prst="rect">
            <a:avLst/>
          </a:prstGeom>
        </p:spPr>
      </p:pic>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3246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27902" y="3633571"/>
            <a:ext cx="3805756"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a:stretch>
            <a:fillRect/>
          </a:stretch>
        </p:blipFill>
        <p:spPr>
          <a:xfrm>
            <a:off x="2943208" y="2853730"/>
            <a:ext cx="380940" cy="414503"/>
          </a:xfrm>
          <a:prstGeom prst="rect">
            <a:avLst/>
          </a:prstGeom>
        </p:spPr>
      </p:pic>
      <p:pic>
        <p:nvPicPr>
          <p:cNvPr id="100" name="Picture 99">
            <a:extLst>
              <a:ext uri="{FF2B5EF4-FFF2-40B4-BE49-F238E27FC236}">
                <a16:creationId xmlns:a16="http://schemas.microsoft.com/office/drawing/2014/main" id="{D224FA89-9063-4C5C-9948-819E17E16DCA}"/>
              </a:ext>
            </a:extLst>
          </p:cNvPr>
          <p:cNvPicPr>
            <a:picLocks noChangeAspect="1"/>
          </p:cNvPicPr>
          <p:nvPr/>
        </p:nvPicPr>
        <p:blipFill>
          <a:blip r:embed="rId6"/>
          <a:stretch>
            <a:fillRect/>
          </a:stretch>
        </p:blipFill>
        <p:spPr>
          <a:xfrm>
            <a:off x="2569457" y="1544626"/>
            <a:ext cx="261070" cy="261070"/>
          </a:xfrm>
          <a:prstGeom prst="rect">
            <a:avLst/>
          </a:prstGeom>
        </p:spPr>
      </p:pic>
      <p:pic>
        <p:nvPicPr>
          <p:cNvPr id="101" name="Picture 100">
            <a:extLst>
              <a:ext uri="{FF2B5EF4-FFF2-40B4-BE49-F238E27FC236}">
                <a16:creationId xmlns:a16="http://schemas.microsoft.com/office/drawing/2014/main" id="{E9163A88-95A0-4D6B-AE2A-6A1A4A0CA36B}"/>
              </a:ext>
            </a:extLst>
          </p:cNvPr>
          <p:cNvPicPr>
            <a:picLocks noChangeAspect="1"/>
          </p:cNvPicPr>
          <p:nvPr/>
        </p:nvPicPr>
        <p:blipFill>
          <a:blip r:embed="rId6"/>
          <a:stretch>
            <a:fillRect/>
          </a:stretch>
        </p:blipFill>
        <p:spPr>
          <a:xfrm>
            <a:off x="1168673" y="1470969"/>
            <a:ext cx="261070" cy="261070"/>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32822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643522"/>
            <a:ext cx="3365457" cy="3053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303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17961669-811C-4C63-A0A7-4BBA4DB29F0E}"/>
              </a:ext>
            </a:extLst>
          </p:cNvPr>
          <p:cNvPicPr>
            <a:picLocks noChangeAspect="1"/>
          </p:cNvPicPr>
          <p:nvPr/>
        </p:nvPicPr>
        <p:blipFill>
          <a:blip r:embed="rId6"/>
          <a:stretch>
            <a:fillRect/>
          </a:stretch>
        </p:blipFill>
        <p:spPr>
          <a:xfrm>
            <a:off x="10926245" y="1448559"/>
            <a:ext cx="261070" cy="261070"/>
          </a:xfrm>
          <a:prstGeom prst="rect">
            <a:avLst/>
          </a:prstGeom>
        </p:spPr>
      </p:pic>
      <p:pic>
        <p:nvPicPr>
          <p:cNvPr id="91" name="Picture 90">
            <a:extLst>
              <a:ext uri="{FF2B5EF4-FFF2-40B4-BE49-F238E27FC236}">
                <a16:creationId xmlns:a16="http://schemas.microsoft.com/office/drawing/2014/main" id="{89801012-B95F-44C1-8AEC-1A12701734F6}"/>
              </a:ext>
            </a:extLst>
          </p:cNvPr>
          <p:cNvPicPr>
            <a:picLocks noChangeAspect="1"/>
          </p:cNvPicPr>
          <p:nvPr/>
        </p:nvPicPr>
        <p:blipFill>
          <a:blip r:embed="rId6"/>
          <a:stretch>
            <a:fillRect/>
          </a:stretch>
        </p:blipFill>
        <p:spPr>
          <a:xfrm>
            <a:off x="8747630" y="1442979"/>
            <a:ext cx="261070" cy="261070"/>
          </a:xfrm>
          <a:prstGeom prst="rect">
            <a:avLst/>
          </a:prstGeom>
        </p:spPr>
      </p:pic>
      <p:sp>
        <p:nvSpPr>
          <p:cNvPr id="92" name="TextBox 91">
            <a:extLst>
              <a:ext uri="{FF2B5EF4-FFF2-40B4-BE49-F238E27FC236}">
                <a16:creationId xmlns:a16="http://schemas.microsoft.com/office/drawing/2014/main" id="{02BCF316-7298-4337-9661-F03A6234851B}"/>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 Failover Cluster</a:t>
            </a: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7" name="Rectangle 106">
            <a:extLst>
              <a:ext uri="{FF2B5EF4-FFF2-40B4-BE49-F238E27FC236}">
                <a16:creationId xmlns:a16="http://schemas.microsoft.com/office/drawing/2014/main" id="{846FF972-BC4A-43B0-A4CC-3B0370103CB5}"/>
              </a:ext>
            </a:extLst>
          </p:cNvPr>
          <p:cNvSpPr/>
          <p:nvPr/>
        </p:nvSpPr>
        <p:spPr>
          <a:xfrm>
            <a:off x="3684682" y="3559784"/>
            <a:ext cx="4096829" cy="33034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2098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440406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88825" cy="533400"/>
          </a:xfrm>
        </p:spPr>
        <p:txBody>
          <a:bodyPr>
            <a:normAutofit fontScale="90000"/>
          </a:bodyPr>
          <a:lstStyle/>
          <a:p>
            <a:pPr algn="ctr"/>
            <a:r>
              <a:rPr lang="en-US" sz="4000" dirty="0">
                <a:solidFill>
                  <a:schemeClr val="bg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463550" y="579438"/>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423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5563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915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E9A1EFA-21F9-47B2-956A-E57AD7357BD8}"/>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EE00763E-3303-4CAE-B2C6-3FCC8B14BD8C}"/>
              </a:ext>
            </a:extLst>
          </p:cNvPr>
          <p:cNvSpPr/>
          <p:nvPr/>
        </p:nvSpPr>
        <p:spPr>
          <a:xfrm>
            <a:off x="3409953" y="1017683"/>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1</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EFA9893-489A-4C8D-98F0-39445D554229}"/>
              </a:ext>
            </a:extLst>
          </p:cNvPr>
          <p:cNvSpPr/>
          <p:nvPr/>
        </p:nvSpPr>
        <p:spPr>
          <a:xfrm>
            <a:off x="4002239" y="139923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1CBDC5D7-9CC2-4CE2-A087-1E315D905EBD}"/>
              </a:ext>
            </a:extLst>
          </p:cNvPr>
          <p:cNvSpPr/>
          <p:nvPr/>
        </p:nvSpPr>
        <p:spPr>
          <a:xfrm>
            <a:off x="518377" y="2339289"/>
            <a:ext cx="1619950" cy="3038297"/>
          </a:xfrm>
          <a:prstGeom prst="rect">
            <a:avLst/>
          </a:prstGeom>
          <a:solidFill>
            <a:schemeClr val="bg1">
              <a:lumMod val="95000"/>
            </a:schemeClr>
          </a:solidFill>
          <a:ln w="12700" cap="flat" cmpd="sng" algn="ctr">
            <a:solidFill>
              <a:srgbClr val="5B9BD5">
                <a:shade val="50000"/>
              </a:srgbClr>
            </a:solidFill>
            <a:prstDash val="solid"/>
            <a:miter lim="800000"/>
          </a:ln>
          <a:effectLst/>
        </p:spPr>
        <p:txBody>
          <a:bodyPr rtlCol="0" anchor="t" anchorCtr="0"/>
          <a:lstStyle/>
          <a:p>
            <a:pPr algn="ctr" defTabSz="932563">
              <a:defRPr/>
            </a:pPr>
            <a:r>
              <a:rPr lang="en-US" altLang="ja-JP" sz="1224" kern="0" dirty="0">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endParaRPr lang="en-US" sz="1836" kern="0" dirty="0">
              <a:latin typeface="Calibri" panose="020F0502020204030204"/>
            </a:endParaRPr>
          </a:p>
        </p:txBody>
      </p:sp>
      <p:pic>
        <p:nvPicPr>
          <p:cNvPr id="11" name="Picture 12" descr="C:\Program Files\Microsoft Resource DVD Artwork\DVD_ART\Artwork_Imagery\Shapes and Graphics\circular shapes\Circle with Photo\meeting circle.png">
            <a:extLst>
              <a:ext uri="{FF2B5EF4-FFF2-40B4-BE49-F238E27FC236}">
                <a16:creationId xmlns:a16="http://schemas.microsoft.com/office/drawing/2014/main" id="{DD8E0C10-EAE7-470F-B323-37340534848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89" y="2790374"/>
            <a:ext cx="521707" cy="523120"/>
          </a:xfrm>
          <a:prstGeom prst="rect">
            <a:avLst/>
          </a:prstGeom>
          <a:noFill/>
          <a:ln w="9525">
            <a:noFill/>
            <a:miter lim="800000"/>
            <a:headEnd/>
            <a:tailEnd/>
          </a:ln>
        </p:spPr>
      </p:pic>
      <p:pic>
        <p:nvPicPr>
          <p:cNvPr id="12" name="Picture 11">
            <a:extLst>
              <a:ext uri="{FF2B5EF4-FFF2-40B4-BE49-F238E27FC236}">
                <a16:creationId xmlns:a16="http://schemas.microsoft.com/office/drawing/2014/main" id="{A9E304E0-D078-46F5-8F9B-3D1A39C2CF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0423" b="6626"/>
          <a:stretch/>
        </p:blipFill>
        <p:spPr>
          <a:xfrm>
            <a:off x="847306" y="3492685"/>
            <a:ext cx="295722" cy="313693"/>
          </a:xfrm>
          <a:prstGeom prst="rect">
            <a:avLst/>
          </a:prstGeom>
        </p:spPr>
      </p:pic>
      <p:pic>
        <p:nvPicPr>
          <p:cNvPr id="13" name="Picture 12">
            <a:extLst>
              <a:ext uri="{FF2B5EF4-FFF2-40B4-BE49-F238E27FC236}">
                <a16:creationId xmlns:a16="http://schemas.microsoft.com/office/drawing/2014/main" id="{168CFCFE-A5C7-4055-AD22-61AEC2A45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402" y="4047022"/>
            <a:ext cx="295722" cy="290335"/>
          </a:xfrm>
          <a:prstGeom prst="rect">
            <a:avLst/>
          </a:prstGeom>
        </p:spPr>
      </p:pic>
      <p:pic>
        <p:nvPicPr>
          <p:cNvPr id="14" name="Picture 13">
            <a:extLst>
              <a:ext uri="{FF2B5EF4-FFF2-40B4-BE49-F238E27FC236}">
                <a16:creationId xmlns:a16="http://schemas.microsoft.com/office/drawing/2014/main" id="{FD526544-06AD-4D38-A3B4-B3B5EEFD96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3481" y="3500080"/>
            <a:ext cx="341531" cy="341531"/>
          </a:xfrm>
          <a:prstGeom prst="rect">
            <a:avLst/>
          </a:prstGeom>
        </p:spPr>
      </p:pic>
      <p:pic>
        <p:nvPicPr>
          <p:cNvPr id="15" name="Picture 14">
            <a:extLst>
              <a:ext uri="{FF2B5EF4-FFF2-40B4-BE49-F238E27FC236}">
                <a16:creationId xmlns:a16="http://schemas.microsoft.com/office/drawing/2014/main" id="{088B55B4-7696-4302-8929-93EDF753D4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26794" y="4010110"/>
            <a:ext cx="326448" cy="326448"/>
          </a:xfrm>
          <a:prstGeom prst="rect">
            <a:avLst/>
          </a:prstGeom>
        </p:spPr>
      </p:pic>
      <p:pic>
        <p:nvPicPr>
          <p:cNvPr id="16" name="Picture 13" descr="Host Integration Server (HIS) sm">
            <a:extLst>
              <a:ext uri="{FF2B5EF4-FFF2-40B4-BE49-F238E27FC236}">
                <a16:creationId xmlns:a16="http://schemas.microsoft.com/office/drawing/2014/main" id="{D2A91306-D168-4052-8204-13762817B90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1030" y="4581837"/>
            <a:ext cx="404874" cy="640505"/>
          </a:xfrm>
          <a:prstGeom prst="rect">
            <a:avLst/>
          </a:prstGeom>
          <a:noFill/>
          <a:ln w="9525">
            <a:noFill/>
            <a:miter lim="800000"/>
            <a:headEnd/>
            <a:tailEnd/>
          </a:ln>
        </p:spPr>
      </p:pic>
      <p:pic>
        <p:nvPicPr>
          <p:cNvPr id="17" name="Picture 20" descr="Cray mainframe_medium">
            <a:extLst>
              <a:ext uri="{FF2B5EF4-FFF2-40B4-BE49-F238E27FC236}">
                <a16:creationId xmlns:a16="http://schemas.microsoft.com/office/drawing/2014/main" id="{C420DE71-25FF-47E8-9CFB-FA31386C245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4561" y="4639400"/>
            <a:ext cx="417616" cy="541345"/>
          </a:xfrm>
          <a:prstGeom prst="rect">
            <a:avLst/>
          </a:prstGeom>
          <a:noFill/>
          <a:ln w="9525">
            <a:noFill/>
            <a:miter lim="800000"/>
            <a:headEnd/>
            <a:tailEnd/>
          </a:ln>
        </p:spPr>
      </p:pic>
      <p:sp>
        <p:nvSpPr>
          <p:cNvPr id="18" name="Rectangle 17">
            <a:extLst>
              <a:ext uri="{FF2B5EF4-FFF2-40B4-BE49-F238E27FC236}">
                <a16:creationId xmlns:a16="http://schemas.microsoft.com/office/drawing/2014/main" id="{BA8F0F44-C8B7-4726-9984-C2AEFD4B2E9B}"/>
              </a:ext>
            </a:extLst>
          </p:cNvPr>
          <p:cNvSpPr/>
          <p:nvPr/>
        </p:nvSpPr>
        <p:spPr>
          <a:xfrm>
            <a:off x="4125146" y="153627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05368814-C99E-4EFF-B544-6CA0B4B4ABF6}"/>
              </a:ext>
            </a:extLst>
          </p:cNvPr>
          <p:cNvSpPr/>
          <p:nvPr/>
        </p:nvSpPr>
        <p:spPr>
          <a:xfrm>
            <a:off x="4229108" y="1866717"/>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C8BE57EE-6098-40A1-9422-289991A0C3C7}"/>
              </a:ext>
            </a:extLst>
          </p:cNvPr>
          <p:cNvSpPr/>
          <p:nvPr/>
        </p:nvSpPr>
        <p:spPr>
          <a:xfrm>
            <a:off x="9208155" y="1860097"/>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Manage</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ment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0A956075-DC66-4B96-8C2E-66835BEDA2AD}"/>
              </a:ext>
            </a:extLst>
          </p:cNvPr>
          <p:cNvSpPr txBox="1"/>
          <p:nvPr/>
        </p:nvSpPr>
        <p:spPr>
          <a:xfrm>
            <a:off x="7037524" y="215701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22" name="Rectangle 21">
            <a:extLst>
              <a:ext uri="{FF2B5EF4-FFF2-40B4-BE49-F238E27FC236}">
                <a16:creationId xmlns:a16="http://schemas.microsoft.com/office/drawing/2014/main" id="{AC99135E-8884-4C07-8095-EF58C9CCDBD9}"/>
              </a:ext>
            </a:extLst>
          </p:cNvPr>
          <p:cNvSpPr/>
          <p:nvPr/>
        </p:nvSpPr>
        <p:spPr>
          <a:xfrm>
            <a:off x="7188772" y="1869489"/>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3"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154ECAA8-F409-4A56-805F-FC58B4737B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79996" y="2789973"/>
            <a:ext cx="529067" cy="523120"/>
          </a:xfrm>
          <a:prstGeom prst="rect">
            <a:avLst/>
          </a:prstGeom>
          <a:noFill/>
          <a:ln w="9525">
            <a:noFill/>
            <a:miter lim="800000"/>
            <a:headEnd/>
            <a:tailEnd/>
          </a:ln>
        </p:spPr>
      </p:pic>
      <p:pic>
        <p:nvPicPr>
          <p:cNvPr id="24" name="Picture 23">
            <a:extLst>
              <a:ext uri="{FF2B5EF4-FFF2-40B4-BE49-F238E27FC236}">
                <a16:creationId xmlns:a16="http://schemas.microsoft.com/office/drawing/2014/main" id="{4F119E84-67B4-4425-AB99-5C41844EF8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28201" y="1566755"/>
            <a:ext cx="307744" cy="307744"/>
          </a:xfrm>
          <a:prstGeom prst="rect">
            <a:avLst/>
          </a:prstGeom>
        </p:spPr>
      </p:pic>
      <p:sp>
        <p:nvSpPr>
          <p:cNvPr id="25" name="Cloud Callout 132">
            <a:extLst>
              <a:ext uri="{FF2B5EF4-FFF2-40B4-BE49-F238E27FC236}">
                <a16:creationId xmlns:a16="http://schemas.microsoft.com/office/drawing/2014/main" id="{08608AF0-8984-4EDB-9F60-C9D6082469A7}"/>
              </a:ext>
            </a:extLst>
          </p:cNvPr>
          <p:cNvSpPr/>
          <p:nvPr/>
        </p:nvSpPr>
        <p:spPr>
          <a:xfrm>
            <a:off x="2344714" y="2372870"/>
            <a:ext cx="625204" cy="3082164"/>
          </a:xfrm>
          <a:prstGeom prst="cloudCallout">
            <a:avLst>
              <a:gd name="adj1" fmla="val 4910"/>
              <a:gd name="adj2" fmla="val 17061"/>
            </a:avLst>
          </a:prstGeom>
          <a:solidFill>
            <a:sysClr val="window" lastClr="FFFFFF">
              <a:lumMod val="85000"/>
            </a:sysClr>
          </a:solidFill>
          <a:ln w="12700" cap="flat" cmpd="sng" algn="ctr">
            <a:no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26" name="Rectangle 25">
            <a:extLst>
              <a:ext uri="{FF2B5EF4-FFF2-40B4-BE49-F238E27FC236}">
                <a16:creationId xmlns:a16="http://schemas.microsoft.com/office/drawing/2014/main" id="{F14F5FA6-5FFA-41AE-8B59-011750C4F1D9}"/>
              </a:ext>
            </a:extLst>
          </p:cNvPr>
          <p:cNvSpPr/>
          <p:nvPr/>
        </p:nvSpPr>
        <p:spPr>
          <a:xfrm>
            <a:off x="10407734" y="140035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66ADB57D-3D77-4FFC-B0AB-6B1065B57404}"/>
              </a:ext>
            </a:extLst>
          </p:cNvPr>
          <p:cNvSpPr/>
          <p:nvPr/>
        </p:nvSpPr>
        <p:spPr>
          <a:xfrm>
            <a:off x="4768514" y="1866717"/>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28" name="TextBox 27">
            <a:extLst>
              <a:ext uri="{FF2B5EF4-FFF2-40B4-BE49-F238E27FC236}">
                <a16:creationId xmlns:a16="http://schemas.microsoft.com/office/drawing/2014/main" id="{9309042C-87F6-440D-A024-8F8DB13ABE2E}"/>
              </a:ext>
            </a:extLst>
          </p:cNvPr>
          <p:cNvSpPr txBox="1"/>
          <p:nvPr/>
        </p:nvSpPr>
        <p:spPr>
          <a:xfrm>
            <a:off x="4788894" y="1880518"/>
            <a:ext cx="2346404" cy="437684"/>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(ASCS, SOFS, AP)</a:t>
            </a:r>
          </a:p>
        </p:txBody>
      </p:sp>
      <p:sp>
        <p:nvSpPr>
          <p:cNvPr id="29" name="Rectangle 28">
            <a:extLst>
              <a:ext uri="{FF2B5EF4-FFF2-40B4-BE49-F238E27FC236}">
                <a16:creationId xmlns:a16="http://schemas.microsoft.com/office/drawing/2014/main" id="{E9F5AB29-6FC0-46BE-BC91-BB3E5ECCDCE1}"/>
              </a:ext>
            </a:extLst>
          </p:cNvPr>
          <p:cNvSpPr/>
          <p:nvPr/>
        </p:nvSpPr>
        <p:spPr>
          <a:xfrm>
            <a:off x="3409953" y="3991129"/>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id="{BBEBBB82-2F0C-46A7-A0B6-E5CD15B73A62}"/>
              </a:ext>
            </a:extLst>
          </p:cNvPr>
          <p:cNvSpPr/>
          <p:nvPr/>
        </p:nvSpPr>
        <p:spPr>
          <a:xfrm>
            <a:off x="4009223" y="437424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72FF65D5-5E01-4F98-AC5D-7AD5548F9A7C}"/>
              </a:ext>
            </a:extLst>
          </p:cNvPr>
          <p:cNvSpPr/>
          <p:nvPr/>
        </p:nvSpPr>
        <p:spPr>
          <a:xfrm>
            <a:off x="4132130" y="451128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32" name="Rectangle 31">
            <a:extLst>
              <a:ext uri="{FF2B5EF4-FFF2-40B4-BE49-F238E27FC236}">
                <a16:creationId xmlns:a16="http://schemas.microsoft.com/office/drawing/2014/main" id="{FBB24428-384C-458A-9E12-4AA4EB3142B4}"/>
              </a:ext>
            </a:extLst>
          </p:cNvPr>
          <p:cNvSpPr/>
          <p:nvPr/>
        </p:nvSpPr>
        <p:spPr>
          <a:xfrm>
            <a:off x="4236091" y="4841726"/>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33" name="Rectangle 32">
            <a:extLst>
              <a:ext uri="{FF2B5EF4-FFF2-40B4-BE49-F238E27FC236}">
                <a16:creationId xmlns:a16="http://schemas.microsoft.com/office/drawing/2014/main" id="{67E06C81-1632-4EFC-B1FE-24ECC39212EA}"/>
              </a:ext>
            </a:extLst>
          </p:cNvPr>
          <p:cNvSpPr/>
          <p:nvPr/>
        </p:nvSpPr>
        <p:spPr>
          <a:xfrm>
            <a:off x="9222629" y="4828472"/>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a:solidFill>
                  <a:sysClr val="windowText" lastClr="000000"/>
                </a:solidFill>
                <a:latin typeface="Segoe UI Light" panose="020B0502040204020203" pitchFamily="34" charset="0"/>
                <a:cs typeface="Segoe UI Light" panose="020B0502040204020203" pitchFamily="34" charset="0"/>
              </a:rPr>
              <a:t>Manage</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ment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34" name="TextBox 33">
            <a:extLst>
              <a:ext uri="{FF2B5EF4-FFF2-40B4-BE49-F238E27FC236}">
                <a16:creationId xmlns:a16="http://schemas.microsoft.com/office/drawing/2014/main" id="{DE6296FC-BA7B-48C8-AEBE-C8CAE30090E9}"/>
              </a:ext>
            </a:extLst>
          </p:cNvPr>
          <p:cNvSpPr txBox="1"/>
          <p:nvPr/>
        </p:nvSpPr>
        <p:spPr>
          <a:xfrm>
            <a:off x="7044507" y="513202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35" name="Rectangle 34">
            <a:extLst>
              <a:ext uri="{FF2B5EF4-FFF2-40B4-BE49-F238E27FC236}">
                <a16:creationId xmlns:a16="http://schemas.microsoft.com/office/drawing/2014/main" id="{D0E712D8-B70C-4E2E-9995-0AC3BA5E534D}"/>
              </a:ext>
            </a:extLst>
          </p:cNvPr>
          <p:cNvSpPr/>
          <p:nvPr/>
        </p:nvSpPr>
        <p:spPr>
          <a:xfrm>
            <a:off x="7194940" y="4829275"/>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36" name="Picture 35">
            <a:extLst>
              <a:ext uri="{FF2B5EF4-FFF2-40B4-BE49-F238E27FC236}">
                <a16:creationId xmlns:a16="http://schemas.microsoft.com/office/drawing/2014/main" id="{2690F5EA-5232-4004-8944-87CB2FDD28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35184" y="4541765"/>
            <a:ext cx="307744" cy="307744"/>
          </a:xfrm>
          <a:prstGeom prst="rect">
            <a:avLst/>
          </a:prstGeom>
        </p:spPr>
      </p:pic>
      <p:sp>
        <p:nvSpPr>
          <p:cNvPr id="37" name="Rectangle 36">
            <a:extLst>
              <a:ext uri="{FF2B5EF4-FFF2-40B4-BE49-F238E27FC236}">
                <a16:creationId xmlns:a16="http://schemas.microsoft.com/office/drawing/2014/main" id="{79CDC2FE-31B5-4018-86B4-A436046CA704}"/>
              </a:ext>
            </a:extLst>
          </p:cNvPr>
          <p:cNvSpPr/>
          <p:nvPr/>
        </p:nvSpPr>
        <p:spPr>
          <a:xfrm>
            <a:off x="10414718" y="437536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8C6FD5AC-0291-4EF5-8A10-2161323B4B37}"/>
              </a:ext>
            </a:extLst>
          </p:cNvPr>
          <p:cNvSpPr/>
          <p:nvPr/>
        </p:nvSpPr>
        <p:spPr>
          <a:xfrm>
            <a:off x="4775497" y="4841726"/>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39" name="TextBox 38">
            <a:extLst>
              <a:ext uri="{FF2B5EF4-FFF2-40B4-BE49-F238E27FC236}">
                <a16:creationId xmlns:a16="http://schemas.microsoft.com/office/drawing/2014/main" id="{229B92CE-2690-4BD4-90FA-F37B313E8381}"/>
              </a:ext>
            </a:extLst>
          </p:cNvPr>
          <p:cNvSpPr txBox="1"/>
          <p:nvPr/>
        </p:nvSpPr>
        <p:spPr>
          <a:xfrm>
            <a:off x="4779096" y="4855528"/>
            <a:ext cx="2323400" cy="265009"/>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sp>
        <p:nvSpPr>
          <p:cNvPr id="40" name="Oval 39">
            <a:extLst>
              <a:ext uri="{FF2B5EF4-FFF2-40B4-BE49-F238E27FC236}">
                <a16:creationId xmlns:a16="http://schemas.microsoft.com/office/drawing/2014/main" id="{DBF87B9A-28C7-49AE-8566-66B5F86D894F}"/>
              </a:ext>
            </a:extLst>
          </p:cNvPr>
          <p:cNvSpPr/>
          <p:nvPr/>
        </p:nvSpPr>
        <p:spPr>
          <a:xfrm>
            <a:off x="1380881" y="5780739"/>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cxnSp>
        <p:nvCxnSpPr>
          <p:cNvPr id="41" name="Straight Connector 40">
            <a:extLst>
              <a:ext uri="{FF2B5EF4-FFF2-40B4-BE49-F238E27FC236}">
                <a16:creationId xmlns:a16="http://schemas.microsoft.com/office/drawing/2014/main" id="{A8A042E9-652D-4480-A7F3-80E53CFC1534}"/>
              </a:ext>
            </a:extLst>
          </p:cNvPr>
          <p:cNvCxnSpPr>
            <a:cxnSpLocks/>
          </p:cNvCxnSpPr>
          <p:nvPr/>
        </p:nvCxnSpPr>
        <p:spPr>
          <a:xfrm>
            <a:off x="2103437" y="3908355"/>
            <a:ext cx="940168" cy="0"/>
          </a:xfrm>
          <a:prstGeom prst="line">
            <a:avLst/>
          </a:prstGeom>
          <a:noFill/>
          <a:ln w="57150" cap="flat" cmpd="sng" algn="ctr">
            <a:solidFill>
              <a:srgbClr val="FFFF00"/>
            </a:solidFill>
            <a:prstDash val="solid"/>
            <a:miter lim="800000"/>
          </a:ln>
          <a:effectLst/>
        </p:spPr>
      </p:cxnSp>
      <p:sp>
        <p:nvSpPr>
          <p:cNvPr id="42" name="Rectangular Callout 157">
            <a:extLst>
              <a:ext uri="{FF2B5EF4-FFF2-40B4-BE49-F238E27FC236}">
                <a16:creationId xmlns:a16="http://schemas.microsoft.com/office/drawing/2014/main" id="{6D784779-5725-413D-A582-CBAF401BC39D}"/>
              </a:ext>
            </a:extLst>
          </p:cNvPr>
          <p:cNvSpPr/>
          <p:nvPr/>
        </p:nvSpPr>
        <p:spPr>
          <a:xfrm>
            <a:off x="1701414" y="5630853"/>
            <a:ext cx="1260307" cy="515762"/>
          </a:xfrm>
          <a:prstGeom prst="wedgeRectCallout">
            <a:avLst>
              <a:gd name="adj1" fmla="val 51206"/>
              <a:gd name="adj2" fmla="val -63582"/>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algn="ctr" defTabSz="932597">
              <a:defRPr/>
            </a:pPr>
            <a:r>
              <a:rPr lang="en-US" sz="1122" kern="0" dirty="0">
                <a:solidFill>
                  <a:sysClr val="windowText" lastClr="000000"/>
                </a:solidFill>
                <a:latin typeface="Calibri Light" panose="020F0302020204030204"/>
              </a:rPr>
              <a:t>ExpressRoute or/and S2S VPN ? </a:t>
            </a:r>
          </a:p>
        </p:txBody>
      </p:sp>
      <p:cxnSp>
        <p:nvCxnSpPr>
          <p:cNvPr id="43" name="Connector: Elbow 42">
            <a:extLst>
              <a:ext uri="{FF2B5EF4-FFF2-40B4-BE49-F238E27FC236}">
                <a16:creationId xmlns:a16="http://schemas.microsoft.com/office/drawing/2014/main" id="{6475ADDD-9B9A-4075-93E3-E6930E0BA19B}"/>
              </a:ext>
            </a:extLst>
          </p:cNvPr>
          <p:cNvCxnSpPr>
            <a:cxnSpLocks/>
            <a:endCxn id="19" idx="1"/>
          </p:cNvCxnSpPr>
          <p:nvPr/>
        </p:nvCxnSpPr>
        <p:spPr>
          <a:xfrm rot="5400000" flipH="1" flipV="1">
            <a:off x="3005873" y="2692043"/>
            <a:ext cx="1260968" cy="1185501"/>
          </a:xfrm>
          <a:prstGeom prst="bentConnector2">
            <a:avLst/>
          </a:prstGeom>
          <a:noFill/>
          <a:ln w="57150" cap="flat" cmpd="sng" algn="ctr">
            <a:solidFill>
              <a:srgbClr val="FFFF00"/>
            </a:solidFill>
            <a:prstDash val="solid"/>
            <a:miter lim="800000"/>
          </a:ln>
          <a:effectLst/>
        </p:spPr>
      </p:cxnSp>
      <p:cxnSp>
        <p:nvCxnSpPr>
          <p:cNvPr id="44" name="Connector: Elbow 43">
            <a:extLst>
              <a:ext uri="{FF2B5EF4-FFF2-40B4-BE49-F238E27FC236}">
                <a16:creationId xmlns:a16="http://schemas.microsoft.com/office/drawing/2014/main" id="{7BE45607-9169-421C-9C02-9316D93B0848}"/>
              </a:ext>
            </a:extLst>
          </p:cNvPr>
          <p:cNvCxnSpPr>
            <a:cxnSpLocks/>
            <a:endCxn id="32" idx="1"/>
          </p:cNvCxnSpPr>
          <p:nvPr/>
        </p:nvCxnSpPr>
        <p:spPr>
          <a:xfrm rot="16200000" flipH="1">
            <a:off x="2782827" y="4176054"/>
            <a:ext cx="1714044" cy="1192483"/>
          </a:xfrm>
          <a:prstGeom prst="bentConnector2">
            <a:avLst/>
          </a:prstGeom>
          <a:noFill/>
          <a:ln w="57150" cap="flat" cmpd="sng" algn="ctr">
            <a:solidFill>
              <a:srgbClr val="FFFF00"/>
            </a:solidFill>
            <a:prstDash val="solid"/>
            <a:miter lim="800000"/>
          </a:ln>
          <a:effectLst/>
        </p:spPr>
      </p:cxnSp>
      <p:sp>
        <p:nvSpPr>
          <p:cNvPr id="45" name="Oval 44">
            <a:extLst>
              <a:ext uri="{FF2B5EF4-FFF2-40B4-BE49-F238E27FC236}">
                <a16:creationId xmlns:a16="http://schemas.microsoft.com/office/drawing/2014/main" id="{66D0EE0A-182D-444E-8AAC-502B1AAEA82B}"/>
              </a:ext>
            </a:extLst>
          </p:cNvPr>
          <p:cNvSpPr/>
          <p:nvPr/>
        </p:nvSpPr>
        <p:spPr>
          <a:xfrm>
            <a:off x="9764372" y="112558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46" name="Rectangular Callout 172">
            <a:extLst>
              <a:ext uri="{FF2B5EF4-FFF2-40B4-BE49-F238E27FC236}">
                <a16:creationId xmlns:a16="http://schemas.microsoft.com/office/drawing/2014/main" id="{5005688E-8CBE-4D12-8D94-8B71039A9F0B}"/>
              </a:ext>
            </a:extLst>
          </p:cNvPr>
          <p:cNvSpPr/>
          <p:nvPr/>
        </p:nvSpPr>
        <p:spPr>
          <a:xfrm>
            <a:off x="8448884" y="1084691"/>
            <a:ext cx="1260304" cy="556789"/>
          </a:xfrm>
          <a:prstGeom prst="wedgeRectCallout">
            <a:avLst>
              <a:gd name="adj1" fmla="val -43587"/>
              <a:gd name="adj2" fmla="val 1052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How to design</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 highly available SQL Server VMs ?</a:t>
            </a:r>
          </a:p>
        </p:txBody>
      </p:sp>
      <p:sp>
        <p:nvSpPr>
          <p:cNvPr id="47" name="Oval 46">
            <a:extLst>
              <a:ext uri="{FF2B5EF4-FFF2-40B4-BE49-F238E27FC236}">
                <a16:creationId xmlns:a16="http://schemas.microsoft.com/office/drawing/2014/main" id="{48291DBE-E10E-44AB-A931-125261595AD6}"/>
              </a:ext>
            </a:extLst>
          </p:cNvPr>
          <p:cNvSpPr/>
          <p:nvPr/>
        </p:nvSpPr>
        <p:spPr>
          <a:xfrm>
            <a:off x="3319288" y="138186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48" name="Rectangular Callout 172">
            <a:extLst>
              <a:ext uri="{FF2B5EF4-FFF2-40B4-BE49-F238E27FC236}">
                <a16:creationId xmlns:a16="http://schemas.microsoft.com/office/drawing/2014/main" id="{5436612D-5BBC-4B71-BAB4-F563AC6F76F1}"/>
              </a:ext>
            </a:extLst>
          </p:cNvPr>
          <p:cNvSpPr/>
          <p:nvPr/>
        </p:nvSpPr>
        <p:spPr>
          <a:xfrm>
            <a:off x="3573970" y="1118293"/>
            <a:ext cx="1094181" cy="606367"/>
          </a:xfrm>
          <a:prstGeom prst="wedgeRectCallout">
            <a:avLst>
              <a:gd name="adj1" fmla="val 26587"/>
              <a:gd name="adj2" fmla="val 7250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VPN/ ExpressRoute Gateway SKU ?</a:t>
            </a:r>
          </a:p>
        </p:txBody>
      </p:sp>
      <p:sp>
        <p:nvSpPr>
          <p:cNvPr id="49" name="Rectangular Callout 172">
            <a:extLst>
              <a:ext uri="{FF2B5EF4-FFF2-40B4-BE49-F238E27FC236}">
                <a16:creationId xmlns:a16="http://schemas.microsoft.com/office/drawing/2014/main" id="{B6CAA694-B098-4950-9BFE-923CC0ECFF62}"/>
              </a:ext>
            </a:extLst>
          </p:cNvPr>
          <p:cNvSpPr/>
          <p:nvPr/>
        </p:nvSpPr>
        <p:spPr>
          <a:xfrm>
            <a:off x="4916799" y="1022868"/>
            <a:ext cx="1363257" cy="556789"/>
          </a:xfrm>
          <a:prstGeom prst="wedgeRectCallout">
            <a:avLst>
              <a:gd name="adj1" fmla="val -29728"/>
              <a:gd name="adj2" fmla="val 13343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How to design</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 highly available ASCS, SOFS and AP ?</a:t>
            </a:r>
          </a:p>
        </p:txBody>
      </p:sp>
      <p:sp>
        <p:nvSpPr>
          <p:cNvPr id="50" name="Oval 49">
            <a:extLst>
              <a:ext uri="{FF2B5EF4-FFF2-40B4-BE49-F238E27FC236}">
                <a16:creationId xmlns:a16="http://schemas.microsoft.com/office/drawing/2014/main" id="{F1AA647B-B98B-4212-B849-20A1F1080FCC}"/>
              </a:ext>
            </a:extLst>
          </p:cNvPr>
          <p:cNvSpPr/>
          <p:nvPr/>
        </p:nvSpPr>
        <p:spPr>
          <a:xfrm>
            <a:off x="5500397" y="75875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51" name="Rectangular Callout 172">
            <a:extLst>
              <a:ext uri="{FF2B5EF4-FFF2-40B4-BE49-F238E27FC236}">
                <a16:creationId xmlns:a16="http://schemas.microsoft.com/office/drawing/2014/main" id="{AF49C29E-45AC-4990-B11D-E5AC58712BC3}"/>
              </a:ext>
            </a:extLst>
          </p:cNvPr>
          <p:cNvSpPr/>
          <p:nvPr/>
        </p:nvSpPr>
        <p:spPr>
          <a:xfrm>
            <a:off x="7887881" y="6336825"/>
            <a:ext cx="1030864" cy="442356"/>
          </a:xfrm>
          <a:prstGeom prst="wedgeRectCallout">
            <a:avLst>
              <a:gd name="adj1" fmla="val -18074"/>
              <a:gd name="adj2" fmla="val -8724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What are DR solutions ?</a:t>
            </a:r>
          </a:p>
        </p:txBody>
      </p:sp>
      <p:sp>
        <p:nvSpPr>
          <p:cNvPr id="52" name="Rectangular Callout 172">
            <a:extLst>
              <a:ext uri="{FF2B5EF4-FFF2-40B4-BE49-F238E27FC236}">
                <a16:creationId xmlns:a16="http://schemas.microsoft.com/office/drawing/2014/main" id="{D765C97D-CD6C-4A59-AC88-B9A3A6B5B9AF}"/>
              </a:ext>
            </a:extLst>
          </p:cNvPr>
          <p:cNvSpPr/>
          <p:nvPr/>
        </p:nvSpPr>
        <p:spPr>
          <a:xfrm>
            <a:off x="8945009" y="3624377"/>
            <a:ext cx="1224465" cy="442356"/>
          </a:xfrm>
          <a:prstGeom prst="wedgeRectCallout">
            <a:avLst>
              <a:gd name="adj1" fmla="val -14241"/>
              <a:gd name="adj2" fmla="val -13246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and other VMs ?</a:t>
            </a:r>
          </a:p>
        </p:txBody>
      </p:sp>
      <p:sp>
        <p:nvSpPr>
          <p:cNvPr id="53" name="Oval 52">
            <a:extLst>
              <a:ext uri="{FF2B5EF4-FFF2-40B4-BE49-F238E27FC236}">
                <a16:creationId xmlns:a16="http://schemas.microsoft.com/office/drawing/2014/main" id="{A83DBD76-B8AE-4068-BF3E-32B2F04533B0}"/>
              </a:ext>
            </a:extLst>
          </p:cNvPr>
          <p:cNvSpPr/>
          <p:nvPr/>
        </p:nvSpPr>
        <p:spPr>
          <a:xfrm>
            <a:off x="10241203" y="376857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54" name="Rectangular Callout 172">
            <a:extLst>
              <a:ext uri="{FF2B5EF4-FFF2-40B4-BE49-F238E27FC236}">
                <a16:creationId xmlns:a16="http://schemas.microsoft.com/office/drawing/2014/main" id="{B367DC08-D62C-4725-80D5-9DE20EDE32E9}"/>
              </a:ext>
            </a:extLst>
          </p:cNvPr>
          <p:cNvSpPr/>
          <p:nvPr/>
        </p:nvSpPr>
        <p:spPr>
          <a:xfrm>
            <a:off x="10491140" y="703907"/>
            <a:ext cx="1224465" cy="582446"/>
          </a:xfrm>
          <a:prstGeom prst="wedgeRectCallout">
            <a:avLst>
              <a:gd name="adj1" fmla="val -15991"/>
              <a:gd name="adj2" fmla="val 9362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What other Azure services can be used ?</a:t>
            </a:r>
          </a:p>
        </p:txBody>
      </p:sp>
      <p:sp>
        <p:nvSpPr>
          <p:cNvPr id="55" name="Oval 54">
            <a:extLst>
              <a:ext uri="{FF2B5EF4-FFF2-40B4-BE49-F238E27FC236}">
                <a16:creationId xmlns:a16="http://schemas.microsoft.com/office/drawing/2014/main" id="{578ADA98-EE25-412A-AAC4-0EE6EA0EFC66}"/>
              </a:ext>
            </a:extLst>
          </p:cNvPr>
          <p:cNvSpPr/>
          <p:nvPr/>
        </p:nvSpPr>
        <p:spPr>
          <a:xfrm>
            <a:off x="11813378" y="75875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56" name="Oval 55">
            <a:extLst>
              <a:ext uri="{FF2B5EF4-FFF2-40B4-BE49-F238E27FC236}">
                <a16:creationId xmlns:a16="http://schemas.microsoft.com/office/drawing/2014/main" id="{42BC65F7-D955-4C63-91AA-51C25CE05203}"/>
              </a:ext>
            </a:extLst>
          </p:cNvPr>
          <p:cNvSpPr/>
          <p:nvPr/>
        </p:nvSpPr>
        <p:spPr>
          <a:xfrm>
            <a:off x="9012005" y="645497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8</a:t>
            </a:r>
          </a:p>
        </p:txBody>
      </p:sp>
      <p:sp>
        <p:nvSpPr>
          <p:cNvPr id="57" name="Rectangular Callout 172">
            <a:extLst>
              <a:ext uri="{FF2B5EF4-FFF2-40B4-BE49-F238E27FC236}">
                <a16:creationId xmlns:a16="http://schemas.microsoft.com/office/drawing/2014/main" id="{CE46FE6D-1F81-4C85-968A-E24831D0761D}"/>
              </a:ext>
            </a:extLst>
          </p:cNvPr>
          <p:cNvSpPr/>
          <p:nvPr/>
        </p:nvSpPr>
        <p:spPr>
          <a:xfrm>
            <a:off x="9802485" y="205847"/>
            <a:ext cx="1224465" cy="423817"/>
          </a:xfrm>
          <a:prstGeom prst="wedgeRectCallout">
            <a:avLst>
              <a:gd name="adj1" fmla="val -35514"/>
              <a:gd name="adj2" fmla="val 1217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Decide Azure regions to use</a:t>
            </a:r>
          </a:p>
        </p:txBody>
      </p:sp>
      <p:sp>
        <p:nvSpPr>
          <p:cNvPr id="58" name="Oval 57">
            <a:extLst>
              <a:ext uri="{FF2B5EF4-FFF2-40B4-BE49-F238E27FC236}">
                <a16:creationId xmlns:a16="http://schemas.microsoft.com/office/drawing/2014/main" id="{5172847F-5D2D-45E4-9138-1331DBF3B919}"/>
              </a:ext>
            </a:extLst>
          </p:cNvPr>
          <p:cNvSpPr/>
          <p:nvPr/>
        </p:nvSpPr>
        <p:spPr>
          <a:xfrm>
            <a:off x="11103373" y="24096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spTree>
    <p:extLst>
      <p:ext uri="{BB962C8B-B14F-4D97-AF65-F5344CB8AC3E}">
        <p14:creationId xmlns:p14="http://schemas.microsoft.com/office/powerpoint/2010/main" val="2820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1000"/>
                                        <p:tgtEl>
                                          <p:spTgt spid="49"/>
                                        </p:tgtEl>
                                      </p:cBhvr>
                                    </p:animEffect>
                                    <p:anim calcmode="lin" valueType="num">
                                      <p:cBhvr>
                                        <p:cTn id="56" dur="1000" fill="hold"/>
                                        <p:tgtEl>
                                          <p:spTgt spid="49"/>
                                        </p:tgtEl>
                                        <p:attrNameLst>
                                          <p:attrName>ppt_x</p:attrName>
                                        </p:attrNameLst>
                                      </p:cBhvr>
                                      <p:tavLst>
                                        <p:tav tm="0">
                                          <p:val>
                                            <p:strVal val="#ppt_x"/>
                                          </p:val>
                                        </p:tav>
                                        <p:tav tm="100000">
                                          <p:val>
                                            <p:strVal val="#ppt_x"/>
                                          </p:val>
                                        </p:tav>
                                      </p:tavLst>
                                    </p:anim>
                                    <p:anim calcmode="lin" valueType="num">
                                      <p:cBhvr>
                                        <p:cTn id="57" dur="1000" fill="hold"/>
                                        <p:tgtEl>
                                          <p:spTgt spid="4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1000"/>
                                        <p:tgtEl>
                                          <p:spTgt spid="50"/>
                                        </p:tgtEl>
                                      </p:cBhvr>
                                    </p:animEffect>
                                    <p:anim calcmode="lin" valueType="num">
                                      <p:cBhvr>
                                        <p:cTn id="61" dur="1000" fill="hold"/>
                                        <p:tgtEl>
                                          <p:spTgt spid="50"/>
                                        </p:tgtEl>
                                        <p:attrNameLst>
                                          <p:attrName>ppt_x</p:attrName>
                                        </p:attrNameLst>
                                      </p:cBhvr>
                                      <p:tavLst>
                                        <p:tav tm="0">
                                          <p:val>
                                            <p:strVal val="#ppt_x"/>
                                          </p:val>
                                        </p:tav>
                                        <p:tav tm="100000">
                                          <p:val>
                                            <p:strVal val="#ppt_x"/>
                                          </p:val>
                                        </p:tav>
                                      </p:tavLst>
                                    </p:anim>
                                    <p:anim calcmode="lin" valueType="num">
                                      <p:cBhvr>
                                        <p:cTn id="6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1000"/>
                                        <p:tgtEl>
                                          <p:spTgt spid="52"/>
                                        </p:tgtEl>
                                      </p:cBhvr>
                                    </p:animEffect>
                                    <p:anim calcmode="lin" valueType="num">
                                      <p:cBhvr>
                                        <p:cTn id="68" dur="1000" fill="hold"/>
                                        <p:tgtEl>
                                          <p:spTgt spid="52"/>
                                        </p:tgtEl>
                                        <p:attrNameLst>
                                          <p:attrName>ppt_x</p:attrName>
                                        </p:attrNameLst>
                                      </p:cBhvr>
                                      <p:tavLst>
                                        <p:tav tm="0">
                                          <p:val>
                                            <p:strVal val="#ppt_x"/>
                                          </p:val>
                                        </p:tav>
                                        <p:tav tm="100000">
                                          <p:val>
                                            <p:strVal val="#ppt_x"/>
                                          </p:val>
                                        </p:tav>
                                      </p:tavLst>
                                    </p:anim>
                                    <p:anim calcmode="lin" valueType="num">
                                      <p:cBhvr>
                                        <p:cTn id="69" dur="1000" fill="hold"/>
                                        <p:tgtEl>
                                          <p:spTgt spid="5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1000"/>
                                        <p:tgtEl>
                                          <p:spTgt spid="53"/>
                                        </p:tgtEl>
                                      </p:cBhvr>
                                    </p:animEffect>
                                    <p:anim calcmode="lin" valueType="num">
                                      <p:cBhvr>
                                        <p:cTn id="73" dur="1000" fill="hold"/>
                                        <p:tgtEl>
                                          <p:spTgt spid="53"/>
                                        </p:tgtEl>
                                        <p:attrNameLst>
                                          <p:attrName>ppt_x</p:attrName>
                                        </p:attrNameLst>
                                      </p:cBhvr>
                                      <p:tavLst>
                                        <p:tav tm="0">
                                          <p:val>
                                            <p:strVal val="#ppt_x"/>
                                          </p:val>
                                        </p:tav>
                                        <p:tav tm="100000">
                                          <p:val>
                                            <p:strVal val="#ppt_x"/>
                                          </p:val>
                                        </p:tav>
                                      </p:tavLst>
                                    </p:anim>
                                    <p:anim calcmode="lin" valueType="num">
                                      <p:cBhvr>
                                        <p:cTn id="7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1000"/>
                                        <p:tgtEl>
                                          <p:spTgt spid="54"/>
                                        </p:tgtEl>
                                      </p:cBhvr>
                                    </p:animEffect>
                                    <p:anim calcmode="lin" valueType="num">
                                      <p:cBhvr>
                                        <p:cTn id="80" dur="1000" fill="hold"/>
                                        <p:tgtEl>
                                          <p:spTgt spid="54"/>
                                        </p:tgtEl>
                                        <p:attrNameLst>
                                          <p:attrName>ppt_x</p:attrName>
                                        </p:attrNameLst>
                                      </p:cBhvr>
                                      <p:tavLst>
                                        <p:tav tm="0">
                                          <p:val>
                                            <p:strVal val="#ppt_x"/>
                                          </p:val>
                                        </p:tav>
                                        <p:tav tm="100000">
                                          <p:val>
                                            <p:strVal val="#ppt_x"/>
                                          </p:val>
                                        </p:tav>
                                      </p:tavLst>
                                    </p:anim>
                                    <p:anim calcmode="lin" valueType="num">
                                      <p:cBhvr>
                                        <p:cTn id="81" dur="1000" fill="hold"/>
                                        <p:tgtEl>
                                          <p:spTgt spid="5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1000"/>
                                        <p:tgtEl>
                                          <p:spTgt spid="55"/>
                                        </p:tgtEl>
                                      </p:cBhvr>
                                    </p:animEffect>
                                    <p:anim calcmode="lin" valueType="num">
                                      <p:cBhvr>
                                        <p:cTn id="85" dur="1000" fill="hold"/>
                                        <p:tgtEl>
                                          <p:spTgt spid="55"/>
                                        </p:tgtEl>
                                        <p:attrNameLst>
                                          <p:attrName>ppt_x</p:attrName>
                                        </p:attrNameLst>
                                      </p:cBhvr>
                                      <p:tavLst>
                                        <p:tav tm="0">
                                          <p:val>
                                            <p:strVal val="#ppt_x"/>
                                          </p:val>
                                        </p:tav>
                                        <p:tav tm="100000">
                                          <p:val>
                                            <p:strVal val="#ppt_x"/>
                                          </p:val>
                                        </p:tav>
                                      </p:tavLst>
                                    </p:anim>
                                    <p:anim calcmode="lin" valueType="num">
                                      <p:cBhvr>
                                        <p:cTn id="8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1000"/>
                                        <p:tgtEl>
                                          <p:spTgt spid="51"/>
                                        </p:tgtEl>
                                      </p:cBhvr>
                                    </p:animEffect>
                                    <p:anim calcmode="lin" valueType="num">
                                      <p:cBhvr>
                                        <p:cTn id="92" dur="1000" fill="hold"/>
                                        <p:tgtEl>
                                          <p:spTgt spid="51"/>
                                        </p:tgtEl>
                                        <p:attrNameLst>
                                          <p:attrName>ppt_x</p:attrName>
                                        </p:attrNameLst>
                                      </p:cBhvr>
                                      <p:tavLst>
                                        <p:tav tm="0">
                                          <p:val>
                                            <p:strVal val="#ppt_x"/>
                                          </p:val>
                                        </p:tav>
                                        <p:tav tm="100000">
                                          <p:val>
                                            <p:strVal val="#ppt_x"/>
                                          </p:val>
                                        </p:tav>
                                      </p:tavLst>
                                    </p:anim>
                                    <p:anim calcmode="lin" valueType="num">
                                      <p:cBhvr>
                                        <p:cTn id="93" dur="1000" fill="hold"/>
                                        <p:tgtEl>
                                          <p:spTgt spid="5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1000"/>
                                        <p:tgtEl>
                                          <p:spTgt spid="56"/>
                                        </p:tgtEl>
                                      </p:cBhvr>
                                    </p:animEffect>
                                    <p:anim calcmode="lin" valueType="num">
                                      <p:cBhvr>
                                        <p:cTn id="97" dur="1000" fill="hold"/>
                                        <p:tgtEl>
                                          <p:spTgt spid="56"/>
                                        </p:tgtEl>
                                        <p:attrNameLst>
                                          <p:attrName>ppt_x</p:attrName>
                                        </p:attrNameLst>
                                      </p:cBhvr>
                                      <p:tavLst>
                                        <p:tav tm="0">
                                          <p:val>
                                            <p:strVal val="#ppt_x"/>
                                          </p:val>
                                        </p:tav>
                                        <p:tav tm="100000">
                                          <p:val>
                                            <p:strVal val="#ppt_x"/>
                                          </p:val>
                                        </p:tav>
                                      </p:tavLst>
                                    </p:anim>
                                    <p:anim calcmode="lin" valueType="num">
                                      <p:cBhvr>
                                        <p:cTn id="9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409953" y="1017683"/>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East US 2</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4002239" y="139923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641F3012-D345-467A-9DAB-8EC8012FD874}"/>
              </a:ext>
            </a:extLst>
          </p:cNvPr>
          <p:cNvSpPr/>
          <p:nvPr/>
        </p:nvSpPr>
        <p:spPr>
          <a:xfrm>
            <a:off x="518377" y="2339289"/>
            <a:ext cx="1619950" cy="3038297"/>
          </a:xfrm>
          <a:prstGeom prst="rect">
            <a:avLst/>
          </a:prstGeom>
          <a:solidFill>
            <a:schemeClr val="bg1">
              <a:lumMod val="95000"/>
            </a:schemeClr>
          </a:solidFill>
          <a:ln w="12700" cap="flat" cmpd="sng" algn="ctr">
            <a:solidFill>
              <a:srgbClr val="5B9BD5">
                <a:shade val="50000"/>
              </a:srgbClr>
            </a:solidFill>
            <a:prstDash val="solid"/>
            <a:miter lim="800000"/>
          </a:ln>
          <a:effectLst/>
        </p:spPr>
        <p:txBody>
          <a:bodyPr rtlCol="0" anchor="t" anchorCtr="0"/>
          <a:lstStyle/>
          <a:p>
            <a:pPr algn="ctr" defTabSz="932563">
              <a:defRPr/>
            </a:pPr>
            <a:r>
              <a:rPr lang="en-US" altLang="ja-JP" sz="1224" kern="0" dirty="0">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br>
              <a:rPr lang="en-US" altLang="ja-JP" sz="1836" kern="0" dirty="0">
                <a:latin typeface="Calibri" panose="020F0502020204030204"/>
                <a:ea typeface="ＭＳ Ｐゴシック" panose="020B0600070205080204" pitchFamily="34" charset="-128"/>
              </a:rPr>
            </a:br>
            <a:endParaRPr lang="en-US" sz="1836" kern="0" dirty="0">
              <a:latin typeface="Calibri" panose="020F0502020204030204"/>
            </a:endParaRPr>
          </a:p>
        </p:txBody>
      </p:sp>
      <p:pic>
        <p:nvPicPr>
          <p:cNvPr id="11" name="Picture 12" descr="C:\Program Files\Microsoft Resource DVD Artwork\DVD_ART\Artwork_Imagery\Shapes and Graphics\circular shapes\Circle with Photo\meeting circle.png">
            <a:extLst>
              <a:ext uri="{FF2B5EF4-FFF2-40B4-BE49-F238E27FC236}">
                <a16:creationId xmlns:a16="http://schemas.microsoft.com/office/drawing/2014/main" id="{5393F7AD-215A-4E46-970E-2DEBDD4FAE4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289" y="2790374"/>
            <a:ext cx="521707" cy="523120"/>
          </a:xfrm>
          <a:prstGeom prst="rect">
            <a:avLst/>
          </a:prstGeom>
          <a:noFill/>
          <a:ln w="9525">
            <a:noFill/>
            <a:miter lim="800000"/>
            <a:headEnd/>
            <a:tailEnd/>
          </a:ln>
        </p:spPr>
      </p:pic>
      <p:pic>
        <p:nvPicPr>
          <p:cNvPr id="12" name="Picture 11">
            <a:extLst>
              <a:ext uri="{FF2B5EF4-FFF2-40B4-BE49-F238E27FC236}">
                <a16:creationId xmlns:a16="http://schemas.microsoft.com/office/drawing/2014/main" id="{B765C475-4674-49D2-B777-4CC16EC0B83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0423" b="6626"/>
          <a:stretch/>
        </p:blipFill>
        <p:spPr>
          <a:xfrm>
            <a:off x="847306" y="3492685"/>
            <a:ext cx="295722" cy="313693"/>
          </a:xfrm>
          <a:prstGeom prst="rect">
            <a:avLst/>
          </a:prstGeom>
        </p:spPr>
      </p:pic>
      <p:pic>
        <p:nvPicPr>
          <p:cNvPr id="13" name="Picture 12">
            <a:extLst>
              <a:ext uri="{FF2B5EF4-FFF2-40B4-BE49-F238E27FC236}">
                <a16:creationId xmlns:a16="http://schemas.microsoft.com/office/drawing/2014/main" id="{80B80585-A6F8-46F5-8C1B-EEC74BE602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402" y="4047022"/>
            <a:ext cx="295722" cy="290335"/>
          </a:xfrm>
          <a:prstGeom prst="rect">
            <a:avLst/>
          </a:prstGeom>
        </p:spPr>
      </p:pic>
      <p:pic>
        <p:nvPicPr>
          <p:cNvPr id="14" name="Picture 13">
            <a:extLst>
              <a:ext uri="{FF2B5EF4-FFF2-40B4-BE49-F238E27FC236}">
                <a16:creationId xmlns:a16="http://schemas.microsoft.com/office/drawing/2014/main" id="{00E6CE05-5E75-48B3-B20F-1011E0DA0A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3481" y="3500080"/>
            <a:ext cx="341531" cy="341531"/>
          </a:xfrm>
          <a:prstGeom prst="rect">
            <a:avLst/>
          </a:prstGeom>
        </p:spPr>
      </p:pic>
      <p:pic>
        <p:nvPicPr>
          <p:cNvPr id="15" name="Picture 14">
            <a:extLst>
              <a:ext uri="{FF2B5EF4-FFF2-40B4-BE49-F238E27FC236}">
                <a16:creationId xmlns:a16="http://schemas.microsoft.com/office/drawing/2014/main" id="{2518D8BC-6865-4A33-9A26-75C22EE6579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26794" y="4010110"/>
            <a:ext cx="326448" cy="326448"/>
          </a:xfrm>
          <a:prstGeom prst="rect">
            <a:avLst/>
          </a:prstGeom>
        </p:spPr>
      </p:pic>
      <p:pic>
        <p:nvPicPr>
          <p:cNvPr id="16" name="Picture 13" descr="Host Integration Server (HIS) sm">
            <a:extLst>
              <a:ext uri="{FF2B5EF4-FFF2-40B4-BE49-F238E27FC236}">
                <a16:creationId xmlns:a16="http://schemas.microsoft.com/office/drawing/2014/main" id="{D0810484-538A-4537-A4E1-C4EA4904E22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1030" y="4581837"/>
            <a:ext cx="404874" cy="640505"/>
          </a:xfrm>
          <a:prstGeom prst="rect">
            <a:avLst/>
          </a:prstGeom>
          <a:noFill/>
          <a:ln w="9525">
            <a:noFill/>
            <a:miter lim="800000"/>
            <a:headEnd/>
            <a:tailEnd/>
          </a:ln>
        </p:spPr>
      </p:pic>
      <p:pic>
        <p:nvPicPr>
          <p:cNvPr id="17" name="Picture 20" descr="Cray mainframe_medium">
            <a:extLst>
              <a:ext uri="{FF2B5EF4-FFF2-40B4-BE49-F238E27FC236}">
                <a16:creationId xmlns:a16="http://schemas.microsoft.com/office/drawing/2014/main" id="{806125EB-7A7B-4E21-8B3A-80FC607C7D0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4561" y="4639400"/>
            <a:ext cx="417616" cy="541345"/>
          </a:xfrm>
          <a:prstGeom prst="rect">
            <a:avLst/>
          </a:prstGeom>
          <a:noFill/>
          <a:ln w="9525">
            <a:noFill/>
            <a:miter lim="800000"/>
            <a:headEnd/>
            <a:tailEnd/>
          </a:ln>
        </p:spPr>
      </p:pic>
      <p:sp>
        <p:nvSpPr>
          <p:cNvPr id="18" name="Rectangle 17">
            <a:extLst>
              <a:ext uri="{FF2B5EF4-FFF2-40B4-BE49-F238E27FC236}">
                <a16:creationId xmlns:a16="http://schemas.microsoft.com/office/drawing/2014/main" id="{E8C658CE-9690-4188-A6FC-1F17202300A7}"/>
              </a:ext>
            </a:extLst>
          </p:cNvPr>
          <p:cNvSpPr/>
          <p:nvPr/>
        </p:nvSpPr>
        <p:spPr>
          <a:xfrm>
            <a:off x="4125146" y="153627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4229108" y="1866717"/>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9215263" y="1891369"/>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7037524" y="215701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22" name="Picture 21">
            <a:extLst>
              <a:ext uri="{FF2B5EF4-FFF2-40B4-BE49-F238E27FC236}">
                <a16:creationId xmlns:a16="http://schemas.microsoft.com/office/drawing/2014/main" id="{DE5B6ACA-2EFF-40E6-948E-15AF50CDDC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83435" y="2490699"/>
            <a:ext cx="384747" cy="384747"/>
          </a:xfrm>
          <a:prstGeom prst="rect">
            <a:avLst/>
          </a:prstGeom>
        </p:spPr>
      </p:pic>
      <p:pic>
        <p:nvPicPr>
          <p:cNvPr id="23" name="Picture 22">
            <a:extLst>
              <a:ext uri="{FF2B5EF4-FFF2-40B4-BE49-F238E27FC236}">
                <a16:creationId xmlns:a16="http://schemas.microsoft.com/office/drawing/2014/main" id="{184F071C-10FD-408C-83C8-708F97C2346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27080" y="2489994"/>
            <a:ext cx="384747" cy="384747"/>
          </a:xfrm>
          <a:prstGeom prst="rect">
            <a:avLst/>
          </a:prstGeom>
        </p:spPr>
      </p:pic>
      <p:pic>
        <p:nvPicPr>
          <p:cNvPr id="24" name="Picture 23">
            <a:extLst>
              <a:ext uri="{FF2B5EF4-FFF2-40B4-BE49-F238E27FC236}">
                <a16:creationId xmlns:a16="http://schemas.microsoft.com/office/drawing/2014/main" id="{8D616A7A-0FDC-4A97-8842-A7A2A1F140C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98996" y="2949531"/>
            <a:ext cx="384747" cy="384747"/>
          </a:xfrm>
          <a:prstGeom prst="rect">
            <a:avLst/>
          </a:prstGeom>
        </p:spPr>
      </p:pic>
      <p:pic>
        <p:nvPicPr>
          <p:cNvPr id="25" name="Picture 24">
            <a:extLst>
              <a:ext uri="{FF2B5EF4-FFF2-40B4-BE49-F238E27FC236}">
                <a16:creationId xmlns:a16="http://schemas.microsoft.com/office/drawing/2014/main" id="{13D48EB1-5361-48C9-B838-0C7F3DD9FEB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42642" y="2948826"/>
            <a:ext cx="384747" cy="384747"/>
          </a:xfrm>
          <a:prstGeom prst="rect">
            <a:avLst/>
          </a:prstGeom>
        </p:spPr>
      </p:pic>
      <p:sp>
        <p:nvSpPr>
          <p:cNvPr id="26" name="Rectangle 25">
            <a:extLst>
              <a:ext uri="{FF2B5EF4-FFF2-40B4-BE49-F238E27FC236}">
                <a16:creationId xmlns:a16="http://schemas.microsoft.com/office/drawing/2014/main" id="{A221F85E-3496-4D1A-A069-000999E5FF35}"/>
              </a:ext>
            </a:extLst>
          </p:cNvPr>
          <p:cNvSpPr/>
          <p:nvPr/>
        </p:nvSpPr>
        <p:spPr>
          <a:xfrm>
            <a:off x="7188772" y="1869489"/>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7" name="Picture 26">
            <a:extLst>
              <a:ext uri="{FF2B5EF4-FFF2-40B4-BE49-F238E27FC236}">
                <a16:creationId xmlns:a16="http://schemas.microsoft.com/office/drawing/2014/main" id="{7CA1A826-3028-47C6-A6A4-0140A314660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55675" y="2600540"/>
            <a:ext cx="656419" cy="648235"/>
          </a:xfrm>
          <a:prstGeom prst="rect">
            <a:avLst/>
          </a:prstGeom>
        </p:spPr>
      </p:pic>
      <p:pic>
        <p:nvPicPr>
          <p:cNvPr id="28" name="Picture 27">
            <a:extLst>
              <a:ext uri="{FF2B5EF4-FFF2-40B4-BE49-F238E27FC236}">
                <a16:creationId xmlns:a16="http://schemas.microsoft.com/office/drawing/2014/main" id="{C1180A84-DB3F-4CD5-AE43-0D353082B6D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165956" y="2602691"/>
            <a:ext cx="656419" cy="648235"/>
          </a:xfrm>
          <a:prstGeom prst="rect">
            <a:avLst/>
          </a:prstGeom>
        </p:spPr>
      </p:pic>
      <p:cxnSp>
        <p:nvCxnSpPr>
          <p:cNvPr id="29" name="Connector: Elbow 28">
            <a:extLst>
              <a:ext uri="{FF2B5EF4-FFF2-40B4-BE49-F238E27FC236}">
                <a16:creationId xmlns:a16="http://schemas.microsoft.com/office/drawing/2014/main" id="{B0535779-02B1-4423-AC2E-096CB37C7293}"/>
              </a:ext>
            </a:extLst>
          </p:cNvPr>
          <p:cNvCxnSpPr>
            <a:stCxn id="27" idx="0"/>
            <a:endCxn id="28" idx="0"/>
          </p:cNvCxnSpPr>
          <p:nvPr/>
        </p:nvCxnSpPr>
        <p:spPr>
          <a:xfrm rot="16200000" flipH="1">
            <a:off x="8137949" y="2246476"/>
            <a:ext cx="2151" cy="710281"/>
          </a:xfrm>
          <a:prstGeom prst="bentConnector3">
            <a:avLst>
              <a:gd name="adj1" fmla="val -8129445"/>
            </a:avLst>
          </a:prstGeom>
          <a:noFill/>
          <a:ln w="19050" cap="flat" cmpd="sng" algn="ctr">
            <a:solidFill>
              <a:srgbClr val="FF0000"/>
            </a:solidFill>
            <a:prstDash val="solid"/>
            <a:miter lim="800000"/>
            <a:tailEnd type="triangle"/>
          </a:ln>
          <a:effectLst/>
        </p:spPr>
      </p:cxnSp>
      <p:pic>
        <p:nvPicPr>
          <p:cNvPr id="30"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A02A9678-5BD4-4446-94B6-D7465F822541}"/>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379996" y="2789973"/>
            <a:ext cx="529067" cy="523120"/>
          </a:xfrm>
          <a:prstGeom prst="rect">
            <a:avLst/>
          </a:prstGeom>
          <a:noFill/>
          <a:ln w="9525">
            <a:noFill/>
            <a:miter lim="800000"/>
            <a:headEnd/>
            <a:tailEnd/>
          </a:ln>
        </p:spPr>
      </p:pic>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201" y="1566755"/>
            <a:ext cx="307744" cy="307744"/>
          </a:xfrm>
          <a:prstGeom prst="rect">
            <a:avLst/>
          </a:prstGeom>
        </p:spPr>
      </p:pic>
      <p:pic>
        <p:nvPicPr>
          <p:cNvPr id="32" name="Picture 31">
            <a:extLst>
              <a:ext uri="{FF2B5EF4-FFF2-40B4-BE49-F238E27FC236}">
                <a16:creationId xmlns:a16="http://schemas.microsoft.com/office/drawing/2014/main" id="{6BCA3B89-DFF6-4AE6-AFE2-0AAE4B11E0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0966" y="3152325"/>
            <a:ext cx="239042" cy="239042"/>
          </a:xfrm>
          <a:prstGeom prst="rect">
            <a:avLst/>
          </a:prstGeom>
        </p:spPr>
      </p:pic>
      <p:pic>
        <p:nvPicPr>
          <p:cNvPr id="33" name="Picture 32">
            <a:extLst>
              <a:ext uri="{FF2B5EF4-FFF2-40B4-BE49-F238E27FC236}">
                <a16:creationId xmlns:a16="http://schemas.microsoft.com/office/drawing/2014/main" id="{1894E4FA-0255-4F50-BEBB-6A87DEC1047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78585" y="3155323"/>
            <a:ext cx="239042" cy="239042"/>
          </a:xfrm>
          <a:prstGeom prst="rect">
            <a:avLst/>
          </a:prstGeom>
        </p:spPr>
      </p:pic>
      <p:sp>
        <p:nvSpPr>
          <p:cNvPr id="34" name="Rectangle 33">
            <a:extLst>
              <a:ext uri="{FF2B5EF4-FFF2-40B4-BE49-F238E27FC236}">
                <a16:creationId xmlns:a16="http://schemas.microsoft.com/office/drawing/2014/main" id="{8C5A6730-89ED-4D59-BAA7-E2E9923E3F9F}"/>
              </a:ext>
            </a:extLst>
          </p:cNvPr>
          <p:cNvSpPr/>
          <p:nvPr/>
        </p:nvSpPr>
        <p:spPr>
          <a:xfrm>
            <a:off x="7444014" y="2152146"/>
            <a:ext cx="1421334" cy="1182131"/>
          </a:xfrm>
          <a:prstGeom prst="rect">
            <a:avLst/>
          </a:prstGeom>
          <a:noFill/>
          <a:ln w="12700" cap="flat" cmpd="sng" algn="ctr">
            <a:solidFill>
              <a:srgbClr val="5B9BD5">
                <a:shade val="50000"/>
              </a:srgbClr>
            </a:solidFill>
            <a:prstDash val="dash"/>
            <a:miter lim="800000"/>
          </a:ln>
          <a:effectLst/>
        </p:spPr>
        <p:txBody>
          <a:bodyPr lIns="27978" rIns="27978" rtlCol="0" anchor="t" anchorCtr="0"/>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Availability Set</a:t>
            </a:r>
          </a:p>
        </p:txBody>
      </p:sp>
      <p:sp>
        <p:nvSpPr>
          <p:cNvPr id="35" name="Cloud Callout 132">
            <a:extLst>
              <a:ext uri="{FF2B5EF4-FFF2-40B4-BE49-F238E27FC236}">
                <a16:creationId xmlns:a16="http://schemas.microsoft.com/office/drawing/2014/main" id="{8E33C00F-99E1-49C7-9E0C-4A19729D9780}"/>
              </a:ext>
            </a:extLst>
          </p:cNvPr>
          <p:cNvSpPr/>
          <p:nvPr/>
        </p:nvSpPr>
        <p:spPr>
          <a:xfrm>
            <a:off x="2344714" y="2372870"/>
            <a:ext cx="625204" cy="3082164"/>
          </a:xfrm>
          <a:prstGeom prst="cloudCallout">
            <a:avLst>
              <a:gd name="adj1" fmla="val 4910"/>
              <a:gd name="adj2" fmla="val 17061"/>
            </a:avLst>
          </a:prstGeom>
          <a:solidFill>
            <a:sysClr val="window" lastClr="FFFFFF">
              <a:lumMod val="85000"/>
            </a:sysClr>
          </a:solidFill>
          <a:ln w="12700" cap="flat" cmpd="sng" algn="ctr">
            <a:no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36" name="Rectangle 35">
            <a:extLst>
              <a:ext uri="{FF2B5EF4-FFF2-40B4-BE49-F238E27FC236}">
                <a16:creationId xmlns:a16="http://schemas.microsoft.com/office/drawing/2014/main" id="{0E30C5CF-D9FB-4EF0-BBCA-DF53091A39B1}"/>
              </a:ext>
            </a:extLst>
          </p:cNvPr>
          <p:cNvSpPr/>
          <p:nvPr/>
        </p:nvSpPr>
        <p:spPr>
          <a:xfrm>
            <a:off x="3481246" y="2536867"/>
            <a:ext cx="435479" cy="414046"/>
          </a:xfrm>
          <a:prstGeom prst="rect">
            <a:avLst/>
          </a:prstGeom>
          <a:solidFill>
            <a:srgbClr val="44546A">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MSEE</a:t>
            </a:r>
          </a:p>
        </p:txBody>
      </p:sp>
      <p:sp>
        <p:nvSpPr>
          <p:cNvPr id="37" name="TextBox 36">
            <a:extLst>
              <a:ext uri="{FF2B5EF4-FFF2-40B4-BE49-F238E27FC236}">
                <a16:creationId xmlns:a16="http://schemas.microsoft.com/office/drawing/2014/main" id="{4AE1740A-E8DA-4A78-9718-50B6609B16AD}"/>
              </a:ext>
            </a:extLst>
          </p:cNvPr>
          <p:cNvSpPr txBox="1"/>
          <p:nvPr/>
        </p:nvSpPr>
        <p:spPr>
          <a:xfrm>
            <a:off x="2263403" y="3615744"/>
            <a:ext cx="826832" cy="606488"/>
          </a:xfrm>
          <a:prstGeom prst="rect">
            <a:avLst/>
          </a:prstGeom>
          <a:noFill/>
        </p:spPr>
        <p:txBody>
          <a:bodyPr wrap="square" rtlCol="0">
            <a:spAutoFit/>
          </a:bodyPr>
          <a:lstStyle/>
          <a:p>
            <a:pPr algn="ctr" defTabSz="932597">
              <a:defRPr/>
            </a:pPr>
            <a:r>
              <a:rPr lang="en-US" sz="1632" kern="0" dirty="0">
                <a:solidFill>
                  <a:sysClr val="windowText" lastClr="000000"/>
                </a:solidFill>
                <a:latin typeface="Segoe UI Light" panose="020B0502040204020203" pitchFamily="34" charset="0"/>
                <a:cs typeface="Segoe UI Light" panose="020B0502040204020203" pitchFamily="34" charset="0"/>
              </a:rPr>
              <a:t>MPLS</a:t>
            </a:r>
            <a:br>
              <a:rPr lang="en-US" sz="1632" kern="0" dirty="0">
                <a:solidFill>
                  <a:sysClr val="windowText" lastClr="000000"/>
                </a:solidFill>
                <a:latin typeface="Segoe UI Light" panose="020B0502040204020203" pitchFamily="34" charset="0"/>
                <a:cs typeface="Segoe UI Light" panose="020B0502040204020203" pitchFamily="34" charset="0"/>
              </a:rPr>
            </a:br>
            <a:r>
              <a:rPr lang="en-US" sz="1632" kern="0" dirty="0">
                <a:solidFill>
                  <a:sysClr val="windowText" lastClr="000000"/>
                </a:solidFill>
                <a:latin typeface="Segoe UI Light" panose="020B0502040204020203" pitchFamily="34" charset="0"/>
                <a:cs typeface="Segoe UI Light" panose="020B0502040204020203" pitchFamily="34" charset="0"/>
              </a:rPr>
              <a:t>WAN</a:t>
            </a:r>
          </a:p>
        </p:txBody>
      </p:sp>
      <p:pic>
        <p:nvPicPr>
          <p:cNvPr id="38" name="Picture 37">
            <a:extLst>
              <a:ext uri="{FF2B5EF4-FFF2-40B4-BE49-F238E27FC236}">
                <a16:creationId xmlns:a16="http://schemas.microsoft.com/office/drawing/2014/main" id="{BA69D722-8845-4C82-9F96-C5B61EECE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15839" y="2518564"/>
            <a:ext cx="244178" cy="244178"/>
          </a:xfrm>
          <a:prstGeom prst="rect">
            <a:avLst/>
          </a:prstGeom>
        </p:spPr>
      </p:pic>
      <p:sp>
        <p:nvSpPr>
          <p:cNvPr id="39" name="Rectangle 38">
            <a:extLst>
              <a:ext uri="{FF2B5EF4-FFF2-40B4-BE49-F238E27FC236}">
                <a16:creationId xmlns:a16="http://schemas.microsoft.com/office/drawing/2014/main" id="{73A5D220-3EC8-4A0C-8328-04473C8657F4}"/>
              </a:ext>
            </a:extLst>
          </p:cNvPr>
          <p:cNvSpPr/>
          <p:nvPr/>
        </p:nvSpPr>
        <p:spPr>
          <a:xfrm>
            <a:off x="10407734" y="140035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pic>
        <p:nvPicPr>
          <p:cNvPr id="40" name="Picture 39">
            <a:extLst>
              <a:ext uri="{FF2B5EF4-FFF2-40B4-BE49-F238E27FC236}">
                <a16:creationId xmlns:a16="http://schemas.microsoft.com/office/drawing/2014/main" id="{E5127906-1FEC-4C29-94CD-F1190B6B63EB}"/>
              </a:ext>
            </a:extLst>
          </p:cNvPr>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0585295" y="2230196"/>
            <a:ext cx="297799" cy="297799"/>
          </a:xfrm>
          <a:prstGeom prst="rect">
            <a:avLst/>
          </a:prstGeom>
        </p:spPr>
      </p:pic>
      <p:sp>
        <p:nvSpPr>
          <p:cNvPr id="41" name="TextBox 40">
            <a:extLst>
              <a:ext uri="{FF2B5EF4-FFF2-40B4-BE49-F238E27FC236}">
                <a16:creationId xmlns:a16="http://schemas.microsoft.com/office/drawing/2014/main" id="{7BAF46CE-4D2C-4A14-874E-86E73E01E3CD}"/>
              </a:ext>
            </a:extLst>
          </p:cNvPr>
          <p:cNvSpPr txBox="1"/>
          <p:nvPr/>
        </p:nvSpPr>
        <p:spPr>
          <a:xfrm>
            <a:off x="10374430" y="2515364"/>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Backup</a:t>
            </a:r>
          </a:p>
        </p:txBody>
      </p:sp>
      <p:sp>
        <p:nvSpPr>
          <p:cNvPr id="42" name="TextBox 41">
            <a:extLst>
              <a:ext uri="{FF2B5EF4-FFF2-40B4-BE49-F238E27FC236}">
                <a16:creationId xmlns:a16="http://schemas.microsoft.com/office/drawing/2014/main" id="{14F19024-C251-4E1B-A2B3-4DF181157B94}"/>
              </a:ext>
            </a:extLst>
          </p:cNvPr>
          <p:cNvSpPr txBox="1"/>
          <p:nvPr/>
        </p:nvSpPr>
        <p:spPr>
          <a:xfrm>
            <a:off x="10894762" y="3246574"/>
            <a:ext cx="705235"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Security Center</a:t>
            </a:r>
          </a:p>
        </p:txBody>
      </p:sp>
      <p:sp>
        <p:nvSpPr>
          <p:cNvPr id="43" name="TextBox 42">
            <a:extLst>
              <a:ext uri="{FF2B5EF4-FFF2-40B4-BE49-F238E27FC236}">
                <a16:creationId xmlns:a16="http://schemas.microsoft.com/office/drawing/2014/main" id="{2C1EE87F-9865-4403-9E32-474AB8880F24}"/>
              </a:ext>
            </a:extLst>
          </p:cNvPr>
          <p:cNvSpPr txBox="1"/>
          <p:nvPr/>
        </p:nvSpPr>
        <p:spPr>
          <a:xfrm>
            <a:off x="10852203" y="2535341"/>
            <a:ext cx="75938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OMS Log</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Analytics</a:t>
            </a:r>
          </a:p>
        </p:txBody>
      </p:sp>
      <p:pic>
        <p:nvPicPr>
          <p:cNvPr id="44" name="Picture 43">
            <a:extLst>
              <a:ext uri="{FF2B5EF4-FFF2-40B4-BE49-F238E27FC236}">
                <a16:creationId xmlns:a16="http://schemas.microsoft.com/office/drawing/2014/main" id="{2527CAAE-7BC0-455C-A834-7D643B8D259B}"/>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06327" y="2224054"/>
            <a:ext cx="308480" cy="308480"/>
          </a:xfrm>
          <a:prstGeom prst="rect">
            <a:avLst/>
          </a:prstGeom>
        </p:spPr>
      </p:pic>
      <p:pic>
        <p:nvPicPr>
          <p:cNvPr id="45" name="Picture 44">
            <a:extLst>
              <a:ext uri="{FF2B5EF4-FFF2-40B4-BE49-F238E27FC236}">
                <a16:creationId xmlns:a16="http://schemas.microsoft.com/office/drawing/2014/main" id="{CA0071A2-CF1B-40DF-B9A3-5DDB296E3EBF}"/>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091505" y="2964600"/>
            <a:ext cx="319648" cy="319648"/>
          </a:xfrm>
          <a:prstGeom prst="rect">
            <a:avLst/>
          </a:prstGeom>
        </p:spPr>
      </p:pic>
      <p:pic>
        <p:nvPicPr>
          <p:cNvPr id="46" name="Picture 45">
            <a:extLst>
              <a:ext uri="{FF2B5EF4-FFF2-40B4-BE49-F238E27FC236}">
                <a16:creationId xmlns:a16="http://schemas.microsoft.com/office/drawing/2014/main" id="{DC26E71A-11F7-4E2D-957F-BEA83C7A711F}"/>
              </a:ext>
            </a:extLst>
          </p:cNvPr>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096390" y="1501015"/>
            <a:ext cx="321645" cy="321645"/>
          </a:xfrm>
          <a:prstGeom prst="rect">
            <a:avLst/>
          </a:prstGeom>
        </p:spPr>
      </p:pic>
      <p:sp>
        <p:nvSpPr>
          <p:cNvPr id="47" name="TextBox 46">
            <a:extLst>
              <a:ext uri="{FF2B5EF4-FFF2-40B4-BE49-F238E27FC236}">
                <a16:creationId xmlns:a16="http://schemas.microsoft.com/office/drawing/2014/main" id="{761ACB75-DBA2-458F-AE25-2B8883610D85}"/>
              </a:ext>
            </a:extLst>
          </p:cNvPr>
          <p:cNvSpPr txBox="1"/>
          <p:nvPr/>
        </p:nvSpPr>
        <p:spPr>
          <a:xfrm>
            <a:off x="10884674" y="1783825"/>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Auto</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mation</a:t>
            </a:r>
          </a:p>
        </p:txBody>
      </p:sp>
      <p:pic>
        <p:nvPicPr>
          <p:cNvPr id="48" name="Picture 47">
            <a:extLst>
              <a:ext uri="{FF2B5EF4-FFF2-40B4-BE49-F238E27FC236}">
                <a16:creationId xmlns:a16="http://schemas.microsoft.com/office/drawing/2014/main" id="{AE55EAB0-DBEE-41E3-81CC-CF877921736D}"/>
              </a:ext>
            </a:extLst>
          </p:cNvPr>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570144" y="2950647"/>
            <a:ext cx="323937" cy="323937"/>
          </a:xfrm>
          <a:prstGeom prst="rect">
            <a:avLst/>
          </a:prstGeom>
        </p:spPr>
      </p:pic>
      <p:sp>
        <p:nvSpPr>
          <p:cNvPr id="49" name="TextBox 48">
            <a:extLst>
              <a:ext uri="{FF2B5EF4-FFF2-40B4-BE49-F238E27FC236}">
                <a16:creationId xmlns:a16="http://schemas.microsoft.com/office/drawing/2014/main" id="{7AD57976-566A-417D-B808-FE858198E9C7}"/>
              </a:ext>
            </a:extLst>
          </p:cNvPr>
          <p:cNvSpPr txBox="1"/>
          <p:nvPr/>
        </p:nvSpPr>
        <p:spPr>
          <a:xfrm>
            <a:off x="10380252" y="3243870"/>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Site</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Recovery</a:t>
            </a:r>
          </a:p>
        </p:txBody>
      </p:sp>
      <p:pic>
        <p:nvPicPr>
          <p:cNvPr id="50" name="Picture 49">
            <a:extLst>
              <a:ext uri="{FF2B5EF4-FFF2-40B4-BE49-F238E27FC236}">
                <a16:creationId xmlns:a16="http://schemas.microsoft.com/office/drawing/2014/main" id="{E97DDE4D-34E4-48FC-8B9C-480B43F5DC8E}"/>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596429" y="1523314"/>
            <a:ext cx="327535" cy="327535"/>
          </a:xfrm>
          <a:prstGeom prst="rect">
            <a:avLst/>
          </a:prstGeom>
        </p:spPr>
      </p:pic>
      <p:sp>
        <p:nvSpPr>
          <p:cNvPr id="51" name="TextBox 50">
            <a:extLst>
              <a:ext uri="{FF2B5EF4-FFF2-40B4-BE49-F238E27FC236}">
                <a16:creationId xmlns:a16="http://schemas.microsoft.com/office/drawing/2014/main" id="{C6BECB9D-23EE-46DA-9DAF-046E8C290D19}"/>
              </a:ext>
            </a:extLst>
          </p:cNvPr>
          <p:cNvSpPr txBox="1"/>
          <p:nvPr/>
        </p:nvSpPr>
        <p:spPr>
          <a:xfrm>
            <a:off x="10375488" y="1813266"/>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52" name="Rectangle 51">
            <a:extLst>
              <a:ext uri="{FF2B5EF4-FFF2-40B4-BE49-F238E27FC236}">
                <a16:creationId xmlns:a16="http://schemas.microsoft.com/office/drawing/2014/main" id="{6A3D6B7D-E000-495E-9C18-C874E7F182F8}"/>
              </a:ext>
            </a:extLst>
          </p:cNvPr>
          <p:cNvSpPr/>
          <p:nvPr/>
        </p:nvSpPr>
        <p:spPr>
          <a:xfrm>
            <a:off x="4768514" y="1866717"/>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805886" y="1880518"/>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54" name="Rectangle 53">
            <a:extLst>
              <a:ext uri="{FF2B5EF4-FFF2-40B4-BE49-F238E27FC236}">
                <a16:creationId xmlns:a16="http://schemas.microsoft.com/office/drawing/2014/main" id="{9E678CFD-D2BF-4AA4-A40F-F20A124689B0}"/>
              </a:ext>
            </a:extLst>
          </p:cNvPr>
          <p:cNvSpPr/>
          <p:nvPr/>
        </p:nvSpPr>
        <p:spPr>
          <a:xfrm>
            <a:off x="4860032" y="2008347"/>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pic>
        <p:nvPicPr>
          <p:cNvPr id="55" name="Picture 54">
            <a:extLst>
              <a:ext uri="{FF2B5EF4-FFF2-40B4-BE49-F238E27FC236}">
                <a16:creationId xmlns:a16="http://schemas.microsoft.com/office/drawing/2014/main" id="{9E1D07EB-CE9C-4D0D-9ED6-EA9A6393E6C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14729" y="3152325"/>
            <a:ext cx="239042" cy="239042"/>
          </a:xfrm>
          <a:prstGeom prst="rect">
            <a:avLst/>
          </a:prstGeom>
        </p:spPr>
      </p:pic>
      <p:sp>
        <p:nvSpPr>
          <p:cNvPr id="56" name="Rectangle 55">
            <a:extLst>
              <a:ext uri="{FF2B5EF4-FFF2-40B4-BE49-F238E27FC236}">
                <a16:creationId xmlns:a16="http://schemas.microsoft.com/office/drawing/2014/main" id="{002E256E-5209-491E-B731-3B1084227A50}"/>
              </a:ext>
            </a:extLst>
          </p:cNvPr>
          <p:cNvSpPr/>
          <p:nvPr/>
        </p:nvSpPr>
        <p:spPr>
          <a:xfrm>
            <a:off x="5996385" y="2344275"/>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57" name="Rectangle 56">
            <a:extLst>
              <a:ext uri="{FF2B5EF4-FFF2-40B4-BE49-F238E27FC236}">
                <a16:creationId xmlns:a16="http://schemas.microsoft.com/office/drawing/2014/main" id="{3F0E0E93-BE08-48AA-996F-BABF60622D11}"/>
              </a:ext>
            </a:extLst>
          </p:cNvPr>
          <p:cNvSpPr/>
          <p:nvPr/>
        </p:nvSpPr>
        <p:spPr>
          <a:xfrm>
            <a:off x="4867739" y="2741551"/>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58" name="Picture 57">
            <a:extLst>
              <a:ext uri="{FF2B5EF4-FFF2-40B4-BE49-F238E27FC236}">
                <a16:creationId xmlns:a16="http://schemas.microsoft.com/office/drawing/2014/main" id="{2222B04D-B0AB-47F3-8E7E-FCB0BE7A9A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15657" y="3034767"/>
            <a:ext cx="249331" cy="249331"/>
          </a:xfrm>
          <a:prstGeom prst="rect">
            <a:avLst/>
          </a:prstGeom>
        </p:spPr>
      </p:pic>
      <p:pic>
        <p:nvPicPr>
          <p:cNvPr id="59" name="Picture 58">
            <a:extLst>
              <a:ext uri="{FF2B5EF4-FFF2-40B4-BE49-F238E27FC236}">
                <a16:creationId xmlns:a16="http://schemas.microsoft.com/office/drawing/2014/main" id="{59B269C9-7C50-4062-A77C-9C5714C2A7E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54581" y="3033389"/>
            <a:ext cx="249331" cy="249331"/>
          </a:xfrm>
          <a:prstGeom prst="rect">
            <a:avLst/>
          </a:prstGeom>
        </p:spPr>
      </p:pic>
      <p:pic>
        <p:nvPicPr>
          <p:cNvPr id="60" name="Picture 59">
            <a:extLst>
              <a:ext uri="{FF2B5EF4-FFF2-40B4-BE49-F238E27FC236}">
                <a16:creationId xmlns:a16="http://schemas.microsoft.com/office/drawing/2014/main" id="{C1DDE8EB-A273-4448-86BF-FEE66F2EA5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5992" y="2311971"/>
            <a:ext cx="305074" cy="305074"/>
          </a:xfrm>
          <a:prstGeom prst="rect">
            <a:avLst/>
          </a:prstGeom>
        </p:spPr>
      </p:pic>
      <p:pic>
        <p:nvPicPr>
          <p:cNvPr id="61" name="Picture 3">
            <a:extLst>
              <a:ext uri="{FF2B5EF4-FFF2-40B4-BE49-F238E27FC236}">
                <a16:creationId xmlns:a16="http://schemas.microsoft.com/office/drawing/2014/main" id="{1A9AE633-C61C-45CA-A203-727624946D8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24554" y="2390402"/>
            <a:ext cx="293098" cy="149479"/>
          </a:xfrm>
          <a:prstGeom prst="rect">
            <a:avLst/>
          </a:prstGeom>
        </p:spPr>
      </p:pic>
      <p:pic>
        <p:nvPicPr>
          <p:cNvPr id="62" name="Picture 61">
            <a:extLst>
              <a:ext uri="{FF2B5EF4-FFF2-40B4-BE49-F238E27FC236}">
                <a16:creationId xmlns:a16="http://schemas.microsoft.com/office/drawing/2014/main" id="{E500E600-868B-4ABF-B43B-25B26CFADE0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31040" y="2322895"/>
            <a:ext cx="305074" cy="305074"/>
          </a:xfrm>
          <a:prstGeom prst="rect">
            <a:avLst/>
          </a:prstGeom>
        </p:spPr>
      </p:pic>
      <p:pic>
        <p:nvPicPr>
          <p:cNvPr id="63" name="Picture 3">
            <a:extLst>
              <a:ext uri="{FF2B5EF4-FFF2-40B4-BE49-F238E27FC236}">
                <a16:creationId xmlns:a16="http://schemas.microsoft.com/office/drawing/2014/main" id="{3A0B4A76-AE29-424F-90E3-CE06194CAFC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469602" y="2401326"/>
            <a:ext cx="293098" cy="149479"/>
          </a:xfrm>
          <a:prstGeom prst="rect">
            <a:avLst/>
          </a:prstGeom>
        </p:spPr>
      </p:pic>
      <p:pic>
        <p:nvPicPr>
          <p:cNvPr id="64" name="Picture 63">
            <a:extLst>
              <a:ext uri="{FF2B5EF4-FFF2-40B4-BE49-F238E27FC236}">
                <a16:creationId xmlns:a16="http://schemas.microsoft.com/office/drawing/2014/main" id="{F7FCB3B3-8E57-4214-92F2-430AFD088E51}"/>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353018" y="2638361"/>
            <a:ext cx="427691" cy="422358"/>
          </a:xfrm>
          <a:prstGeom prst="rect">
            <a:avLst/>
          </a:prstGeom>
        </p:spPr>
      </p:pic>
      <p:pic>
        <p:nvPicPr>
          <p:cNvPr id="65" name="Picture 3">
            <a:extLst>
              <a:ext uri="{FF2B5EF4-FFF2-40B4-BE49-F238E27FC236}">
                <a16:creationId xmlns:a16="http://schemas.microsoft.com/office/drawing/2014/main" id="{3417A50D-1B44-4C8F-A5AD-C530E4A1C92B}"/>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411050" y="2766935"/>
            <a:ext cx="410904" cy="206948"/>
          </a:xfrm>
          <a:prstGeom prst="rect">
            <a:avLst/>
          </a:prstGeom>
        </p:spPr>
      </p:pic>
      <p:pic>
        <p:nvPicPr>
          <p:cNvPr id="66" name="Picture 65">
            <a:extLst>
              <a:ext uri="{FF2B5EF4-FFF2-40B4-BE49-F238E27FC236}">
                <a16:creationId xmlns:a16="http://schemas.microsoft.com/office/drawing/2014/main" id="{AB1D9409-F51D-4549-8AE3-37AC630790B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99069" y="2701453"/>
            <a:ext cx="427691" cy="422358"/>
          </a:xfrm>
          <a:prstGeom prst="rect">
            <a:avLst/>
          </a:prstGeom>
        </p:spPr>
      </p:pic>
      <p:pic>
        <p:nvPicPr>
          <p:cNvPr id="67" name="Picture 3">
            <a:extLst>
              <a:ext uri="{FF2B5EF4-FFF2-40B4-BE49-F238E27FC236}">
                <a16:creationId xmlns:a16="http://schemas.microsoft.com/office/drawing/2014/main" id="{A0BBD99F-AE7C-42DD-AB93-15D6BB330A6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57101" y="2876653"/>
            <a:ext cx="410904" cy="206948"/>
          </a:xfrm>
          <a:prstGeom prst="rect">
            <a:avLst/>
          </a:prstGeom>
        </p:spPr>
      </p:pic>
      <p:pic>
        <p:nvPicPr>
          <p:cNvPr id="68" name="Picture 67">
            <a:extLst>
              <a:ext uri="{FF2B5EF4-FFF2-40B4-BE49-F238E27FC236}">
                <a16:creationId xmlns:a16="http://schemas.microsoft.com/office/drawing/2014/main" id="{78B82465-BDB8-4BEA-BD1F-932E82534D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81534" y="2818051"/>
            <a:ext cx="427691" cy="422358"/>
          </a:xfrm>
          <a:prstGeom prst="rect">
            <a:avLst/>
          </a:prstGeom>
        </p:spPr>
      </p:pic>
      <p:pic>
        <p:nvPicPr>
          <p:cNvPr id="69" name="Picture 3">
            <a:extLst>
              <a:ext uri="{FF2B5EF4-FFF2-40B4-BE49-F238E27FC236}">
                <a16:creationId xmlns:a16="http://schemas.microsoft.com/office/drawing/2014/main" id="{0419E454-2BFF-49CB-8011-137C4F422FD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039566" y="2946624"/>
            <a:ext cx="410904" cy="206948"/>
          </a:xfrm>
          <a:prstGeom prst="rect">
            <a:avLst/>
          </a:prstGeom>
        </p:spPr>
      </p:pic>
      <p:sp>
        <p:nvSpPr>
          <p:cNvPr id="70" name="Rectangle 69">
            <a:extLst>
              <a:ext uri="{FF2B5EF4-FFF2-40B4-BE49-F238E27FC236}">
                <a16:creationId xmlns:a16="http://schemas.microsoft.com/office/drawing/2014/main" id="{1FAB3533-2D4D-48C3-B6D2-AE72ABC8AEE7}"/>
              </a:ext>
            </a:extLst>
          </p:cNvPr>
          <p:cNvSpPr/>
          <p:nvPr/>
        </p:nvSpPr>
        <p:spPr>
          <a:xfrm>
            <a:off x="3409953" y="3991129"/>
            <a:ext cx="8350364" cy="2745437"/>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West US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4009223" y="4374249"/>
            <a:ext cx="6284753" cy="2225138"/>
          </a:xfrm>
          <a:prstGeom prst="rect">
            <a:avLst/>
          </a:prstGeom>
          <a:solidFill>
            <a:srgbClr val="00B0F0"/>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4132130" y="4511287"/>
            <a:ext cx="6037344" cy="1980960"/>
          </a:xfrm>
          <a:prstGeom prst="rect">
            <a:avLst/>
          </a:prstGeom>
          <a:solidFill>
            <a:srgbClr val="00B05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4236091" y="4841726"/>
            <a:ext cx="439043"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9222629" y="4828472"/>
            <a:ext cx="802321" cy="1575184"/>
          </a:xfrm>
          <a:prstGeom prst="rect">
            <a:avLst/>
          </a:prstGeom>
          <a:solidFill>
            <a:srgbClr val="92D050"/>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7044507" y="5132024"/>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76" name="Picture 75">
            <a:extLst>
              <a:ext uri="{FF2B5EF4-FFF2-40B4-BE49-F238E27FC236}">
                <a16:creationId xmlns:a16="http://schemas.microsoft.com/office/drawing/2014/main" id="{473162C1-C5BA-4411-9DD7-7AB5BD79664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90418" y="5465709"/>
            <a:ext cx="384747" cy="384747"/>
          </a:xfrm>
          <a:prstGeom prst="rect">
            <a:avLst/>
          </a:prstGeom>
        </p:spPr>
      </p:pic>
      <p:pic>
        <p:nvPicPr>
          <p:cNvPr id="77" name="Picture 76">
            <a:extLst>
              <a:ext uri="{FF2B5EF4-FFF2-40B4-BE49-F238E27FC236}">
                <a16:creationId xmlns:a16="http://schemas.microsoft.com/office/drawing/2014/main" id="{0399D781-8709-4545-A509-41B0BF9B2A9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34063" y="5465003"/>
            <a:ext cx="384747" cy="384747"/>
          </a:xfrm>
          <a:prstGeom prst="rect">
            <a:avLst/>
          </a:prstGeom>
        </p:spPr>
      </p:pic>
      <p:pic>
        <p:nvPicPr>
          <p:cNvPr id="78" name="Picture 77">
            <a:extLst>
              <a:ext uri="{FF2B5EF4-FFF2-40B4-BE49-F238E27FC236}">
                <a16:creationId xmlns:a16="http://schemas.microsoft.com/office/drawing/2014/main" id="{2CEAC455-827D-4C41-B8B3-4536870EDB9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05980" y="5924541"/>
            <a:ext cx="384747" cy="384747"/>
          </a:xfrm>
          <a:prstGeom prst="rect">
            <a:avLst/>
          </a:prstGeom>
        </p:spPr>
      </p:pic>
      <p:pic>
        <p:nvPicPr>
          <p:cNvPr id="79" name="Picture 78">
            <a:extLst>
              <a:ext uri="{FF2B5EF4-FFF2-40B4-BE49-F238E27FC236}">
                <a16:creationId xmlns:a16="http://schemas.microsoft.com/office/drawing/2014/main" id="{76224D41-B132-4200-973D-1C45C8FEED7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49625" y="5923835"/>
            <a:ext cx="384747" cy="384747"/>
          </a:xfrm>
          <a:prstGeom prst="rect">
            <a:avLst/>
          </a:prstGeom>
        </p:spPr>
      </p:pic>
      <p:sp>
        <p:nvSpPr>
          <p:cNvPr id="80" name="Rectangle 79">
            <a:extLst>
              <a:ext uri="{FF2B5EF4-FFF2-40B4-BE49-F238E27FC236}">
                <a16:creationId xmlns:a16="http://schemas.microsoft.com/office/drawing/2014/main" id="{CFB5EA38-12CF-4FD9-8724-192497DA5BDB}"/>
              </a:ext>
            </a:extLst>
          </p:cNvPr>
          <p:cNvSpPr/>
          <p:nvPr/>
        </p:nvSpPr>
        <p:spPr>
          <a:xfrm>
            <a:off x="7194940" y="4829275"/>
            <a:ext cx="1931945" cy="1575184"/>
          </a:xfrm>
          <a:prstGeom prst="rect">
            <a:avLst/>
          </a:prstGeom>
          <a:solidFill>
            <a:srgbClr val="92D050"/>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1" name="Picture 80">
            <a:extLst>
              <a:ext uri="{FF2B5EF4-FFF2-40B4-BE49-F238E27FC236}">
                <a16:creationId xmlns:a16="http://schemas.microsoft.com/office/drawing/2014/main" id="{442CC6F2-ED8C-41A8-B1A5-25221CDCBA2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55677" y="5575550"/>
            <a:ext cx="656419" cy="648235"/>
          </a:xfrm>
          <a:prstGeom prst="rect">
            <a:avLst/>
          </a:prstGeom>
        </p:spPr>
      </p:pic>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35184" y="4541765"/>
            <a:ext cx="307744" cy="307744"/>
          </a:xfrm>
          <a:prstGeom prst="rect">
            <a:avLst/>
          </a:prstGeom>
        </p:spPr>
      </p:pic>
      <p:pic>
        <p:nvPicPr>
          <p:cNvPr id="83" name="Picture 82">
            <a:extLst>
              <a:ext uri="{FF2B5EF4-FFF2-40B4-BE49-F238E27FC236}">
                <a16:creationId xmlns:a16="http://schemas.microsoft.com/office/drawing/2014/main" id="{A940B626-214B-479B-95A8-234221C097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7949" y="6127335"/>
            <a:ext cx="239042" cy="239042"/>
          </a:xfrm>
          <a:prstGeom prst="rect">
            <a:avLst/>
          </a:prstGeom>
        </p:spPr>
      </p:pic>
      <p:pic>
        <p:nvPicPr>
          <p:cNvPr id="84" name="Picture 83">
            <a:extLst>
              <a:ext uri="{FF2B5EF4-FFF2-40B4-BE49-F238E27FC236}">
                <a16:creationId xmlns:a16="http://schemas.microsoft.com/office/drawing/2014/main" id="{40E5D8AF-5907-4ED5-B4D6-0C8E416872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568" y="6130332"/>
            <a:ext cx="239042" cy="239042"/>
          </a:xfrm>
          <a:prstGeom prst="rect">
            <a:avLst/>
          </a:prstGeom>
        </p:spPr>
      </p:pic>
      <p:sp>
        <p:nvSpPr>
          <p:cNvPr id="85" name="Rectangle 84">
            <a:extLst>
              <a:ext uri="{FF2B5EF4-FFF2-40B4-BE49-F238E27FC236}">
                <a16:creationId xmlns:a16="http://schemas.microsoft.com/office/drawing/2014/main" id="{9CDD2D3B-DE9B-44C7-993F-F276B168E6E2}"/>
              </a:ext>
            </a:extLst>
          </p:cNvPr>
          <p:cNvSpPr/>
          <p:nvPr/>
        </p:nvSpPr>
        <p:spPr>
          <a:xfrm>
            <a:off x="3488229" y="5511877"/>
            <a:ext cx="435479" cy="414046"/>
          </a:xfrm>
          <a:prstGeom prst="rect">
            <a:avLst/>
          </a:prstGeom>
          <a:solidFill>
            <a:srgbClr val="44546A">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MSEE</a:t>
            </a:r>
          </a:p>
        </p:txBody>
      </p:sp>
      <p:pic>
        <p:nvPicPr>
          <p:cNvPr id="86" name="Picture 85">
            <a:extLst>
              <a:ext uri="{FF2B5EF4-FFF2-40B4-BE49-F238E27FC236}">
                <a16:creationId xmlns:a16="http://schemas.microsoft.com/office/drawing/2014/main" id="{1DB09A71-9937-4F81-921D-84385BDAA5A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160" y="5526658"/>
            <a:ext cx="244178" cy="244178"/>
          </a:xfrm>
          <a:prstGeom prst="rect">
            <a:avLst/>
          </a:prstGeom>
        </p:spPr>
      </p:pic>
      <p:sp>
        <p:nvSpPr>
          <p:cNvPr id="87" name="Rectangle 86">
            <a:extLst>
              <a:ext uri="{FF2B5EF4-FFF2-40B4-BE49-F238E27FC236}">
                <a16:creationId xmlns:a16="http://schemas.microsoft.com/office/drawing/2014/main" id="{BD8EC789-13EF-4508-8D60-EC8B5A0C5DBD}"/>
              </a:ext>
            </a:extLst>
          </p:cNvPr>
          <p:cNvSpPr/>
          <p:nvPr/>
        </p:nvSpPr>
        <p:spPr>
          <a:xfrm>
            <a:off x="10414718" y="4375367"/>
            <a:ext cx="1159863" cy="2225138"/>
          </a:xfrm>
          <a:prstGeom prst="rect">
            <a:avLst/>
          </a:prstGeom>
          <a:solidFill>
            <a:schemeClr val="bg1">
              <a:lumMod val="75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br>
              <a:rPr lang="en-US" sz="1836" kern="0" dirty="0">
                <a:solidFill>
                  <a:sysClr val="windowText" lastClr="000000"/>
                </a:solidFill>
                <a:latin typeface="Segoe UI Light" panose="020B0502040204020203" pitchFamily="34" charset="0"/>
                <a:cs typeface="Segoe UI Light" panose="020B0502040204020203" pitchFamily="34" charset="0"/>
              </a:rPr>
            </a:br>
            <a:br>
              <a:rPr lang="en-US" sz="1836" kern="0" dirty="0">
                <a:solidFill>
                  <a:sysClr val="windowText" lastClr="000000"/>
                </a:solidFill>
                <a:latin typeface="Segoe UI Light" panose="020B0502040204020203" pitchFamily="34" charset="0"/>
                <a:cs typeface="Segoe UI Light" panose="020B0502040204020203" pitchFamily="34" charset="0"/>
              </a:rPr>
            </a:br>
            <a:endParaRPr lang="en-US" sz="1836" kern="0" dirty="0">
              <a:solidFill>
                <a:sysClr val="windowText" lastClr="000000"/>
              </a:solidFill>
              <a:latin typeface="Segoe UI Light" panose="020B0502040204020203" pitchFamily="34" charset="0"/>
              <a:cs typeface="Segoe UI Light" panose="020B0502040204020203" pitchFamily="34" charset="0"/>
            </a:endParaRPr>
          </a:p>
        </p:txBody>
      </p:sp>
      <p:pic>
        <p:nvPicPr>
          <p:cNvPr id="88" name="Picture 87">
            <a:extLst>
              <a:ext uri="{FF2B5EF4-FFF2-40B4-BE49-F238E27FC236}">
                <a16:creationId xmlns:a16="http://schemas.microsoft.com/office/drawing/2014/main" id="{ED8A35E5-A1BA-4274-B6A5-93DB8C84195F}"/>
              </a:ext>
            </a:extLst>
          </p:cNvPr>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0592278" y="5205206"/>
            <a:ext cx="297799" cy="297799"/>
          </a:xfrm>
          <a:prstGeom prst="rect">
            <a:avLst/>
          </a:prstGeom>
        </p:spPr>
      </p:pic>
      <p:sp>
        <p:nvSpPr>
          <p:cNvPr id="89" name="TextBox 88">
            <a:extLst>
              <a:ext uri="{FF2B5EF4-FFF2-40B4-BE49-F238E27FC236}">
                <a16:creationId xmlns:a16="http://schemas.microsoft.com/office/drawing/2014/main" id="{2C99171A-AFD8-46D1-98FA-59D22ED9698D}"/>
              </a:ext>
            </a:extLst>
          </p:cNvPr>
          <p:cNvSpPr txBox="1"/>
          <p:nvPr/>
        </p:nvSpPr>
        <p:spPr>
          <a:xfrm>
            <a:off x="10381413" y="5490373"/>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Backup</a:t>
            </a:r>
          </a:p>
        </p:txBody>
      </p:sp>
      <p:sp>
        <p:nvSpPr>
          <p:cNvPr id="90" name="TextBox 89">
            <a:extLst>
              <a:ext uri="{FF2B5EF4-FFF2-40B4-BE49-F238E27FC236}">
                <a16:creationId xmlns:a16="http://schemas.microsoft.com/office/drawing/2014/main" id="{6CA88881-2FE0-4920-8F07-CE3D0C8CB68E}"/>
              </a:ext>
            </a:extLst>
          </p:cNvPr>
          <p:cNvSpPr txBox="1"/>
          <p:nvPr/>
        </p:nvSpPr>
        <p:spPr>
          <a:xfrm>
            <a:off x="10901745" y="6221584"/>
            <a:ext cx="705235"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Security Center</a:t>
            </a:r>
          </a:p>
        </p:txBody>
      </p:sp>
      <p:sp>
        <p:nvSpPr>
          <p:cNvPr id="91" name="TextBox 90">
            <a:extLst>
              <a:ext uri="{FF2B5EF4-FFF2-40B4-BE49-F238E27FC236}">
                <a16:creationId xmlns:a16="http://schemas.microsoft.com/office/drawing/2014/main" id="{2AA5EE7C-45CE-4E06-897E-FC8D46EE4AC0}"/>
              </a:ext>
            </a:extLst>
          </p:cNvPr>
          <p:cNvSpPr txBox="1"/>
          <p:nvPr/>
        </p:nvSpPr>
        <p:spPr>
          <a:xfrm>
            <a:off x="10859186" y="5510350"/>
            <a:ext cx="75938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OMS Log</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Analytics</a:t>
            </a:r>
          </a:p>
        </p:txBody>
      </p:sp>
      <p:pic>
        <p:nvPicPr>
          <p:cNvPr id="92" name="Picture 91">
            <a:extLst>
              <a:ext uri="{FF2B5EF4-FFF2-40B4-BE49-F238E27FC236}">
                <a16:creationId xmlns:a16="http://schemas.microsoft.com/office/drawing/2014/main" id="{D2408211-6D1F-44CE-BC10-4BA89C14F006}"/>
              </a:ext>
            </a:extLst>
          </p:cNvPr>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13311" y="5199064"/>
            <a:ext cx="308480" cy="308480"/>
          </a:xfrm>
          <a:prstGeom prst="rect">
            <a:avLst/>
          </a:prstGeom>
        </p:spPr>
      </p:pic>
      <p:pic>
        <p:nvPicPr>
          <p:cNvPr id="93" name="Picture 92">
            <a:extLst>
              <a:ext uri="{FF2B5EF4-FFF2-40B4-BE49-F238E27FC236}">
                <a16:creationId xmlns:a16="http://schemas.microsoft.com/office/drawing/2014/main" id="{436E1C9F-01EC-4C24-A904-DA7393810609}"/>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098488" y="5939609"/>
            <a:ext cx="319648" cy="319648"/>
          </a:xfrm>
          <a:prstGeom prst="rect">
            <a:avLst/>
          </a:prstGeom>
        </p:spPr>
      </p:pic>
      <p:pic>
        <p:nvPicPr>
          <p:cNvPr id="94" name="Picture 93">
            <a:extLst>
              <a:ext uri="{FF2B5EF4-FFF2-40B4-BE49-F238E27FC236}">
                <a16:creationId xmlns:a16="http://schemas.microsoft.com/office/drawing/2014/main" id="{64CEF9F8-5668-453A-8BC1-11BAF8C7440F}"/>
              </a:ext>
            </a:extLst>
          </p:cNvPr>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03374" y="4476025"/>
            <a:ext cx="321645" cy="321645"/>
          </a:xfrm>
          <a:prstGeom prst="rect">
            <a:avLst/>
          </a:prstGeom>
        </p:spPr>
      </p:pic>
      <p:sp>
        <p:nvSpPr>
          <p:cNvPr id="95" name="TextBox 94">
            <a:extLst>
              <a:ext uri="{FF2B5EF4-FFF2-40B4-BE49-F238E27FC236}">
                <a16:creationId xmlns:a16="http://schemas.microsoft.com/office/drawing/2014/main" id="{470AF04F-DC70-4D75-920C-E77B7C5CAA5B}"/>
              </a:ext>
            </a:extLst>
          </p:cNvPr>
          <p:cNvSpPr txBox="1"/>
          <p:nvPr/>
        </p:nvSpPr>
        <p:spPr>
          <a:xfrm>
            <a:off x="10891657" y="4758835"/>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Auto</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mation</a:t>
            </a:r>
          </a:p>
        </p:txBody>
      </p:sp>
      <p:pic>
        <p:nvPicPr>
          <p:cNvPr id="96" name="Picture 95">
            <a:extLst>
              <a:ext uri="{FF2B5EF4-FFF2-40B4-BE49-F238E27FC236}">
                <a16:creationId xmlns:a16="http://schemas.microsoft.com/office/drawing/2014/main" id="{312BAAF9-7E81-4158-A6D0-6CF263792BD0}"/>
              </a:ext>
            </a:extLst>
          </p:cNvPr>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577127" y="5925656"/>
            <a:ext cx="323937" cy="323937"/>
          </a:xfrm>
          <a:prstGeom prst="rect">
            <a:avLst/>
          </a:prstGeom>
        </p:spPr>
      </p:pic>
      <p:sp>
        <p:nvSpPr>
          <p:cNvPr id="97" name="TextBox 96">
            <a:extLst>
              <a:ext uri="{FF2B5EF4-FFF2-40B4-BE49-F238E27FC236}">
                <a16:creationId xmlns:a16="http://schemas.microsoft.com/office/drawing/2014/main" id="{EC484E08-4A85-485C-BEC7-9BFC0D60F4D0}"/>
              </a:ext>
            </a:extLst>
          </p:cNvPr>
          <p:cNvSpPr txBox="1"/>
          <p:nvPr/>
        </p:nvSpPr>
        <p:spPr>
          <a:xfrm>
            <a:off x="10387236" y="6218880"/>
            <a:ext cx="705128" cy="382308"/>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Site</a:t>
            </a:r>
            <a:br>
              <a:rPr lang="en-US" sz="918" kern="0" dirty="0">
                <a:solidFill>
                  <a:sysClr val="windowText" lastClr="000000"/>
                </a:solidFill>
                <a:latin typeface="Segoe UI Light" panose="020B0502040204020203" pitchFamily="34" charset="0"/>
                <a:cs typeface="Segoe UI Light" panose="020B0502040204020203" pitchFamily="34" charset="0"/>
              </a:rPr>
            </a:br>
            <a:r>
              <a:rPr lang="en-US" sz="918" kern="0" dirty="0">
                <a:solidFill>
                  <a:sysClr val="windowText" lastClr="000000"/>
                </a:solidFill>
                <a:latin typeface="Segoe UI Light" panose="020B0502040204020203" pitchFamily="34" charset="0"/>
                <a:cs typeface="Segoe UI Light" panose="020B0502040204020203" pitchFamily="34" charset="0"/>
              </a:rPr>
              <a:t>Recovery</a:t>
            </a:r>
          </a:p>
        </p:txBody>
      </p:sp>
      <p:pic>
        <p:nvPicPr>
          <p:cNvPr id="98" name="Picture 97">
            <a:extLst>
              <a:ext uri="{FF2B5EF4-FFF2-40B4-BE49-F238E27FC236}">
                <a16:creationId xmlns:a16="http://schemas.microsoft.com/office/drawing/2014/main" id="{B5F8879E-139F-4BA9-9889-1861B92DA27D}"/>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603413" y="4498324"/>
            <a:ext cx="327535" cy="327535"/>
          </a:xfrm>
          <a:prstGeom prst="rect">
            <a:avLst/>
          </a:prstGeom>
        </p:spPr>
      </p:pic>
      <p:sp>
        <p:nvSpPr>
          <p:cNvPr id="99" name="TextBox 98">
            <a:extLst>
              <a:ext uri="{FF2B5EF4-FFF2-40B4-BE49-F238E27FC236}">
                <a16:creationId xmlns:a16="http://schemas.microsoft.com/office/drawing/2014/main" id="{315422FF-C595-447B-B79A-1AD9DFD742CE}"/>
              </a:ext>
            </a:extLst>
          </p:cNvPr>
          <p:cNvSpPr txBox="1"/>
          <p:nvPr/>
        </p:nvSpPr>
        <p:spPr>
          <a:xfrm>
            <a:off x="10382472" y="4788276"/>
            <a:ext cx="705128" cy="238240"/>
          </a:xfrm>
          <a:prstGeom prst="rect">
            <a:avLst/>
          </a:prstGeom>
          <a:noFill/>
        </p:spPr>
        <p:txBody>
          <a:bodyPr wrap="square" rtlCol="0">
            <a:spAutoFit/>
          </a:bodyPr>
          <a:lstStyle/>
          <a:p>
            <a:pPr algn="ctr" defTabSz="932597">
              <a:defRPr/>
            </a:pPr>
            <a:r>
              <a:rPr lang="en-US" sz="918"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100" name="Rectangle 99">
            <a:extLst>
              <a:ext uri="{FF2B5EF4-FFF2-40B4-BE49-F238E27FC236}">
                <a16:creationId xmlns:a16="http://schemas.microsoft.com/office/drawing/2014/main" id="{956C685B-5141-4596-8AD6-1C40278A9DE5}"/>
              </a:ext>
            </a:extLst>
          </p:cNvPr>
          <p:cNvSpPr/>
          <p:nvPr/>
        </p:nvSpPr>
        <p:spPr>
          <a:xfrm>
            <a:off x="4775497" y="4841726"/>
            <a:ext cx="2319894" cy="1575184"/>
          </a:xfrm>
          <a:prstGeom prst="rect">
            <a:avLst/>
          </a:prstGeom>
          <a:solidFill>
            <a:srgbClr val="92D050"/>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812870" y="4855528"/>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pic>
        <p:nvPicPr>
          <p:cNvPr id="102" name="Picture 101">
            <a:extLst>
              <a:ext uri="{FF2B5EF4-FFF2-40B4-BE49-F238E27FC236}">
                <a16:creationId xmlns:a16="http://schemas.microsoft.com/office/drawing/2014/main" id="{34C3D6F8-A6CB-49DB-A107-47CE7675D7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21712" y="6127335"/>
            <a:ext cx="239042" cy="239042"/>
          </a:xfrm>
          <a:prstGeom prst="rect">
            <a:avLst/>
          </a:prstGeom>
        </p:spPr>
      </p:pic>
      <p:sp>
        <p:nvSpPr>
          <p:cNvPr id="103" name="Oval 102">
            <a:extLst>
              <a:ext uri="{FF2B5EF4-FFF2-40B4-BE49-F238E27FC236}">
                <a16:creationId xmlns:a16="http://schemas.microsoft.com/office/drawing/2014/main" id="{CB5EEBF9-5F84-4D6C-85DC-AD69D65A9F4F}"/>
              </a:ext>
            </a:extLst>
          </p:cNvPr>
          <p:cNvSpPr/>
          <p:nvPr/>
        </p:nvSpPr>
        <p:spPr>
          <a:xfrm>
            <a:off x="1011897" y="594882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cxnSp>
        <p:nvCxnSpPr>
          <p:cNvPr id="104" name="Straight Connector 103">
            <a:extLst>
              <a:ext uri="{FF2B5EF4-FFF2-40B4-BE49-F238E27FC236}">
                <a16:creationId xmlns:a16="http://schemas.microsoft.com/office/drawing/2014/main" id="{315C8FA0-027D-452F-8156-9F8C8B3A9426}"/>
              </a:ext>
            </a:extLst>
          </p:cNvPr>
          <p:cNvCxnSpPr>
            <a:cxnSpLocks/>
          </p:cNvCxnSpPr>
          <p:nvPr/>
        </p:nvCxnSpPr>
        <p:spPr>
          <a:xfrm>
            <a:off x="2181717" y="3908355"/>
            <a:ext cx="908517" cy="6919"/>
          </a:xfrm>
          <a:prstGeom prst="line">
            <a:avLst/>
          </a:prstGeom>
          <a:noFill/>
          <a:ln w="57150" cap="flat" cmpd="sng" algn="ctr">
            <a:solidFill>
              <a:srgbClr val="FFFF00"/>
            </a:solidFill>
            <a:prstDash val="solid"/>
            <a:miter lim="800000"/>
          </a:ln>
          <a:effectLst/>
        </p:spPr>
      </p:cxnSp>
      <p:sp>
        <p:nvSpPr>
          <p:cNvPr id="105" name="Rectangular Callout 157">
            <a:extLst>
              <a:ext uri="{FF2B5EF4-FFF2-40B4-BE49-F238E27FC236}">
                <a16:creationId xmlns:a16="http://schemas.microsoft.com/office/drawing/2014/main" id="{10434169-C594-4440-9440-43DDB1D5B178}"/>
              </a:ext>
            </a:extLst>
          </p:cNvPr>
          <p:cNvSpPr/>
          <p:nvPr/>
        </p:nvSpPr>
        <p:spPr>
          <a:xfrm>
            <a:off x="1314976" y="5630852"/>
            <a:ext cx="1646745" cy="861421"/>
          </a:xfrm>
          <a:prstGeom prst="wedgeRectCallout">
            <a:avLst>
              <a:gd name="adj1" fmla="val 51206"/>
              <a:gd name="adj2" fmla="val -63582"/>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algn="ctr" defTabSz="932597">
              <a:defRPr/>
            </a:pPr>
            <a:r>
              <a:rPr lang="en-US" sz="1122" kern="0" dirty="0">
                <a:solidFill>
                  <a:sysClr val="windowText" lastClr="000000"/>
                </a:solidFill>
                <a:latin typeface="Calibri Light" panose="020F0302020204030204"/>
              </a:rPr>
              <a:t>One ExpressRoute contract can connect to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all datacenters in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 geopolitical region </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(e.g. All US DCs)</a:t>
            </a:r>
          </a:p>
        </p:txBody>
      </p:sp>
      <p:cxnSp>
        <p:nvCxnSpPr>
          <p:cNvPr id="106" name="Connector: Elbow 105">
            <a:extLst>
              <a:ext uri="{FF2B5EF4-FFF2-40B4-BE49-F238E27FC236}">
                <a16:creationId xmlns:a16="http://schemas.microsoft.com/office/drawing/2014/main" id="{69FC9DEA-B149-4F95-AC56-BF34433792F9}"/>
              </a:ext>
            </a:extLst>
          </p:cNvPr>
          <p:cNvCxnSpPr>
            <a:cxnSpLocks/>
          </p:cNvCxnSpPr>
          <p:nvPr/>
        </p:nvCxnSpPr>
        <p:spPr>
          <a:xfrm flipV="1">
            <a:off x="3043607" y="2782179"/>
            <a:ext cx="439823" cy="1133095"/>
          </a:xfrm>
          <a:prstGeom prst="bentConnector3">
            <a:avLst>
              <a:gd name="adj1" fmla="val 24252"/>
            </a:avLst>
          </a:prstGeom>
          <a:noFill/>
          <a:ln w="57150" cap="flat" cmpd="sng" algn="ctr">
            <a:solidFill>
              <a:srgbClr val="FFFF00"/>
            </a:solidFill>
            <a:prstDash val="solid"/>
            <a:miter lim="800000"/>
          </a:ln>
          <a:effectLst/>
        </p:spPr>
      </p:cxnSp>
      <p:pic>
        <p:nvPicPr>
          <p:cNvPr id="107" name="Picture 106">
            <a:extLst>
              <a:ext uri="{FF2B5EF4-FFF2-40B4-BE49-F238E27FC236}">
                <a16:creationId xmlns:a16="http://schemas.microsoft.com/office/drawing/2014/main" id="{BFB5DE14-CA38-4844-86F7-E190505DD80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5292" y="2542070"/>
            <a:ext cx="287516" cy="287516"/>
          </a:xfrm>
          <a:prstGeom prst="rect">
            <a:avLst/>
          </a:prstGeom>
        </p:spPr>
      </p:pic>
      <p:sp>
        <p:nvSpPr>
          <p:cNvPr id="108" name="TextBox 107">
            <a:extLst>
              <a:ext uri="{FF2B5EF4-FFF2-40B4-BE49-F238E27FC236}">
                <a16:creationId xmlns:a16="http://schemas.microsoft.com/office/drawing/2014/main" id="{DDE59329-3A4E-4EED-88E5-9727BBFC5778}"/>
              </a:ext>
            </a:extLst>
          </p:cNvPr>
          <p:cNvSpPr txBox="1"/>
          <p:nvPr/>
        </p:nvSpPr>
        <p:spPr>
          <a:xfrm>
            <a:off x="2752666" y="2778505"/>
            <a:ext cx="826832" cy="414353"/>
          </a:xfrm>
          <a:prstGeom prst="rect">
            <a:avLst/>
          </a:prstGeom>
          <a:noFill/>
        </p:spPr>
        <p:txBody>
          <a:bodyPr wrap="square" rtlCol="0">
            <a:spAutoFit/>
          </a:bodyPr>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Express</a:t>
            </a:r>
          </a:p>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Route</a:t>
            </a:r>
          </a:p>
        </p:txBody>
      </p:sp>
      <p:cxnSp>
        <p:nvCxnSpPr>
          <p:cNvPr id="109" name="Connector: Elbow 108">
            <a:extLst>
              <a:ext uri="{FF2B5EF4-FFF2-40B4-BE49-F238E27FC236}">
                <a16:creationId xmlns:a16="http://schemas.microsoft.com/office/drawing/2014/main" id="{4C987EB8-7327-4938-ABC4-6495AF7563CB}"/>
              </a:ext>
            </a:extLst>
          </p:cNvPr>
          <p:cNvCxnSpPr>
            <a:cxnSpLocks/>
          </p:cNvCxnSpPr>
          <p:nvPr/>
        </p:nvCxnSpPr>
        <p:spPr>
          <a:xfrm>
            <a:off x="3043607" y="3915275"/>
            <a:ext cx="439823" cy="1820152"/>
          </a:xfrm>
          <a:prstGeom prst="bentConnector3">
            <a:avLst>
              <a:gd name="adj1" fmla="val 22737"/>
            </a:avLst>
          </a:prstGeom>
          <a:noFill/>
          <a:ln w="57150" cap="flat" cmpd="sng" algn="ctr">
            <a:solidFill>
              <a:srgbClr val="FFFF00"/>
            </a:solidFill>
            <a:prstDash val="solid"/>
            <a:miter lim="800000"/>
          </a:ln>
          <a:effectLst/>
        </p:spPr>
      </p:cxnSp>
      <p:pic>
        <p:nvPicPr>
          <p:cNvPr id="110" name="Picture 109">
            <a:extLst>
              <a:ext uri="{FF2B5EF4-FFF2-40B4-BE49-F238E27FC236}">
                <a16:creationId xmlns:a16="http://schemas.microsoft.com/office/drawing/2014/main" id="{8374E29C-CD51-4154-B973-C2007BFC8B6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35292" y="5288816"/>
            <a:ext cx="287516" cy="287516"/>
          </a:xfrm>
          <a:prstGeom prst="rect">
            <a:avLst/>
          </a:prstGeom>
        </p:spPr>
      </p:pic>
      <p:sp>
        <p:nvSpPr>
          <p:cNvPr id="111" name="TextBox 110">
            <a:extLst>
              <a:ext uri="{FF2B5EF4-FFF2-40B4-BE49-F238E27FC236}">
                <a16:creationId xmlns:a16="http://schemas.microsoft.com/office/drawing/2014/main" id="{F0BF476C-DF26-447F-B594-7E741E85BC6A}"/>
              </a:ext>
            </a:extLst>
          </p:cNvPr>
          <p:cNvSpPr txBox="1"/>
          <p:nvPr/>
        </p:nvSpPr>
        <p:spPr>
          <a:xfrm>
            <a:off x="2752666" y="5525251"/>
            <a:ext cx="826832" cy="414353"/>
          </a:xfrm>
          <a:prstGeom prst="rect">
            <a:avLst/>
          </a:prstGeom>
          <a:noFill/>
        </p:spPr>
        <p:txBody>
          <a:bodyPr wrap="square" rtlCol="0">
            <a:spAutoFit/>
          </a:bodyPr>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Express</a:t>
            </a:r>
          </a:p>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Route</a:t>
            </a:r>
          </a:p>
        </p:txBody>
      </p:sp>
      <p:cxnSp>
        <p:nvCxnSpPr>
          <p:cNvPr id="112" name="Connector: Elbow 111">
            <a:extLst>
              <a:ext uri="{FF2B5EF4-FFF2-40B4-BE49-F238E27FC236}">
                <a16:creationId xmlns:a16="http://schemas.microsoft.com/office/drawing/2014/main" id="{9173EDE5-4542-4601-ABFC-32B37D707405}"/>
              </a:ext>
            </a:extLst>
          </p:cNvPr>
          <p:cNvCxnSpPr>
            <a:cxnSpLocks/>
            <a:stCxn id="36" idx="3"/>
            <a:endCxn id="19" idx="1"/>
          </p:cNvCxnSpPr>
          <p:nvPr/>
        </p:nvCxnSpPr>
        <p:spPr>
          <a:xfrm flipV="1">
            <a:off x="3916724" y="2654309"/>
            <a:ext cx="312383" cy="89582"/>
          </a:xfrm>
          <a:prstGeom prst="bentConnector3">
            <a:avLst>
              <a:gd name="adj1" fmla="val 50000"/>
            </a:avLst>
          </a:prstGeom>
          <a:noFill/>
          <a:ln w="57150" cap="flat" cmpd="sng" algn="ctr">
            <a:solidFill>
              <a:srgbClr val="FFFF00"/>
            </a:solidFill>
            <a:prstDash val="solid"/>
            <a:miter lim="800000"/>
          </a:ln>
          <a:effectLst/>
        </p:spPr>
      </p:cxnSp>
      <p:cxnSp>
        <p:nvCxnSpPr>
          <p:cNvPr id="113" name="Connector: Elbow 112">
            <a:extLst>
              <a:ext uri="{FF2B5EF4-FFF2-40B4-BE49-F238E27FC236}">
                <a16:creationId xmlns:a16="http://schemas.microsoft.com/office/drawing/2014/main" id="{73EA1867-F912-4A42-AE7B-D85B86619DD1}"/>
              </a:ext>
            </a:extLst>
          </p:cNvPr>
          <p:cNvCxnSpPr>
            <a:cxnSpLocks/>
            <a:stCxn id="85" idx="3"/>
            <a:endCxn id="73" idx="1"/>
          </p:cNvCxnSpPr>
          <p:nvPr/>
        </p:nvCxnSpPr>
        <p:spPr>
          <a:xfrm flipV="1">
            <a:off x="3923708" y="5629319"/>
            <a:ext cx="312383" cy="89582"/>
          </a:xfrm>
          <a:prstGeom prst="bentConnector3">
            <a:avLst>
              <a:gd name="adj1" fmla="val 50000"/>
            </a:avLst>
          </a:prstGeom>
          <a:noFill/>
          <a:ln w="57150" cap="flat" cmpd="sng" algn="ctr">
            <a:solidFill>
              <a:srgbClr val="FFFF00"/>
            </a:solidFill>
            <a:prstDash val="solid"/>
            <a:miter lim="800000"/>
          </a:ln>
          <a:effectLst/>
        </p:spPr>
      </p:cxnSp>
      <p:cxnSp>
        <p:nvCxnSpPr>
          <p:cNvPr id="114" name="Connector: Elbow 113">
            <a:extLst>
              <a:ext uri="{FF2B5EF4-FFF2-40B4-BE49-F238E27FC236}">
                <a16:creationId xmlns:a16="http://schemas.microsoft.com/office/drawing/2014/main" id="{A00B4008-5D0F-4F48-922A-44E6F92721C9}"/>
              </a:ext>
            </a:extLst>
          </p:cNvPr>
          <p:cNvCxnSpPr>
            <a:cxnSpLocks/>
            <a:stCxn id="27" idx="2"/>
            <a:endCxn id="81" idx="0"/>
          </p:cNvCxnSpPr>
          <p:nvPr/>
        </p:nvCxnSpPr>
        <p:spPr>
          <a:xfrm rot="16200000" flipH="1">
            <a:off x="6820499" y="4212161"/>
            <a:ext cx="2326775" cy="400002"/>
          </a:xfrm>
          <a:prstGeom prst="bentConnector3">
            <a:avLst>
              <a:gd name="adj1" fmla="val 50000"/>
            </a:avLst>
          </a:prstGeom>
          <a:noFill/>
          <a:ln w="19050" cap="flat" cmpd="sng" algn="ctr">
            <a:solidFill>
              <a:srgbClr val="FF0000"/>
            </a:solidFill>
            <a:prstDash val="solid"/>
            <a:miter lim="800000"/>
            <a:tailEnd type="triangle"/>
          </a:ln>
          <a:effectLst/>
        </p:spPr>
      </p:cxnSp>
      <p:sp>
        <p:nvSpPr>
          <p:cNvPr id="115" name="TextBox 114">
            <a:extLst>
              <a:ext uri="{FF2B5EF4-FFF2-40B4-BE49-F238E27FC236}">
                <a16:creationId xmlns:a16="http://schemas.microsoft.com/office/drawing/2014/main" id="{571FB325-C536-4510-8FED-837B7761A5B0}"/>
              </a:ext>
            </a:extLst>
          </p:cNvPr>
          <p:cNvSpPr txBox="1"/>
          <p:nvPr/>
        </p:nvSpPr>
        <p:spPr>
          <a:xfrm>
            <a:off x="4155862" y="2973464"/>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6" name="TextBox 115">
            <a:extLst>
              <a:ext uri="{FF2B5EF4-FFF2-40B4-BE49-F238E27FC236}">
                <a16:creationId xmlns:a16="http://schemas.microsoft.com/office/drawing/2014/main" id="{34E7C57D-A974-4272-B781-1275FE880BD6}"/>
              </a:ext>
            </a:extLst>
          </p:cNvPr>
          <p:cNvSpPr txBox="1"/>
          <p:nvPr/>
        </p:nvSpPr>
        <p:spPr>
          <a:xfrm>
            <a:off x="4169007" y="5864560"/>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7" name="Oval 116">
            <a:extLst>
              <a:ext uri="{FF2B5EF4-FFF2-40B4-BE49-F238E27FC236}">
                <a16:creationId xmlns:a16="http://schemas.microsoft.com/office/drawing/2014/main" id="{9F2F40B1-6576-436F-B899-62A005144547}"/>
              </a:ext>
            </a:extLst>
          </p:cNvPr>
          <p:cNvSpPr/>
          <p:nvPr/>
        </p:nvSpPr>
        <p:spPr>
          <a:xfrm>
            <a:off x="3192004" y="6581385"/>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8</a:t>
            </a:r>
          </a:p>
        </p:txBody>
      </p:sp>
      <p:sp>
        <p:nvSpPr>
          <p:cNvPr id="118" name="Rectangular Callout 159">
            <a:extLst>
              <a:ext uri="{FF2B5EF4-FFF2-40B4-BE49-F238E27FC236}">
                <a16:creationId xmlns:a16="http://schemas.microsoft.com/office/drawing/2014/main" id="{3ED750D6-9001-4EEE-99F8-68F8CEB14A1B}"/>
              </a:ext>
            </a:extLst>
          </p:cNvPr>
          <p:cNvSpPr/>
          <p:nvPr/>
        </p:nvSpPr>
        <p:spPr>
          <a:xfrm>
            <a:off x="3481245" y="6338140"/>
            <a:ext cx="1435554" cy="607126"/>
          </a:xfrm>
          <a:prstGeom prst="wedgeRectCallout">
            <a:avLst>
              <a:gd name="adj1" fmla="val 64348"/>
              <a:gd name="adj2" fmla="val -6052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Shutdown VMs when unused – ASR can NOT be used for ASCS</a:t>
            </a:r>
          </a:p>
        </p:txBody>
      </p:sp>
      <p:sp>
        <p:nvSpPr>
          <p:cNvPr id="119" name="Oval 118">
            <a:extLst>
              <a:ext uri="{FF2B5EF4-FFF2-40B4-BE49-F238E27FC236}">
                <a16:creationId xmlns:a16="http://schemas.microsoft.com/office/drawing/2014/main" id="{8BAD7CC6-D06F-41CC-BE0B-1C3D15A0C9F0}"/>
              </a:ext>
            </a:extLst>
          </p:cNvPr>
          <p:cNvSpPr/>
          <p:nvPr/>
        </p:nvSpPr>
        <p:spPr>
          <a:xfrm>
            <a:off x="10169474" y="47387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120" name="Oval 119">
            <a:extLst>
              <a:ext uri="{FF2B5EF4-FFF2-40B4-BE49-F238E27FC236}">
                <a16:creationId xmlns:a16="http://schemas.microsoft.com/office/drawing/2014/main" id="{2F12C6E9-DF63-48D9-AADD-FDF9D09E4384}"/>
              </a:ext>
            </a:extLst>
          </p:cNvPr>
          <p:cNvSpPr/>
          <p:nvPr/>
        </p:nvSpPr>
        <p:spPr>
          <a:xfrm>
            <a:off x="7247955" y="5776708"/>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121" name="Rectangular Callout 172">
            <a:extLst>
              <a:ext uri="{FF2B5EF4-FFF2-40B4-BE49-F238E27FC236}">
                <a16:creationId xmlns:a16="http://schemas.microsoft.com/office/drawing/2014/main" id="{663132FB-41F1-489D-A1DE-8938DEA1676B}"/>
              </a:ext>
            </a:extLst>
          </p:cNvPr>
          <p:cNvSpPr/>
          <p:nvPr/>
        </p:nvSpPr>
        <p:spPr>
          <a:xfrm>
            <a:off x="9029593" y="763546"/>
            <a:ext cx="1863377" cy="577635"/>
          </a:xfrm>
          <a:prstGeom prst="wedgeRectCallout">
            <a:avLst>
              <a:gd name="adj1" fmla="val -60743"/>
              <a:gd name="adj2" fmla="val 14546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2-node x 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sync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Uptime SLA : 99.95%</a:t>
            </a:r>
          </a:p>
        </p:txBody>
      </p:sp>
      <p:sp>
        <p:nvSpPr>
          <p:cNvPr id="122" name="Oval 121">
            <a:extLst>
              <a:ext uri="{FF2B5EF4-FFF2-40B4-BE49-F238E27FC236}">
                <a16:creationId xmlns:a16="http://schemas.microsoft.com/office/drawing/2014/main" id="{7D96329F-9FAA-4E7E-80FE-5B14C8CDECE2}"/>
              </a:ext>
            </a:extLst>
          </p:cNvPr>
          <p:cNvSpPr/>
          <p:nvPr/>
        </p:nvSpPr>
        <p:spPr>
          <a:xfrm>
            <a:off x="4261230" y="89833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123" name="Rectangular Callout 172">
            <a:extLst>
              <a:ext uri="{FF2B5EF4-FFF2-40B4-BE49-F238E27FC236}">
                <a16:creationId xmlns:a16="http://schemas.microsoft.com/office/drawing/2014/main" id="{8858F256-5E67-4B40-9F0F-78F54D83C006}"/>
              </a:ext>
            </a:extLst>
          </p:cNvPr>
          <p:cNvSpPr/>
          <p:nvPr/>
        </p:nvSpPr>
        <p:spPr>
          <a:xfrm>
            <a:off x="4510381" y="926176"/>
            <a:ext cx="1253758" cy="848073"/>
          </a:xfrm>
          <a:prstGeom prst="wedgeRectCallout">
            <a:avLst>
              <a:gd name="adj1" fmla="val 10265"/>
              <a:gd name="adj2" fmla="val 7368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Highly available SAP ASCS and SOFS Clusters – VM uptime SLA : 99.95%</a:t>
            </a:r>
          </a:p>
        </p:txBody>
      </p:sp>
      <p:sp>
        <p:nvSpPr>
          <p:cNvPr id="124" name="Rectangle 123">
            <a:extLst>
              <a:ext uri="{FF2B5EF4-FFF2-40B4-BE49-F238E27FC236}">
                <a16:creationId xmlns:a16="http://schemas.microsoft.com/office/drawing/2014/main" id="{3A0DAF52-99D4-478D-80CD-B70F089268BE}"/>
              </a:ext>
            </a:extLst>
          </p:cNvPr>
          <p:cNvSpPr/>
          <p:nvPr/>
        </p:nvSpPr>
        <p:spPr>
          <a:xfrm>
            <a:off x="4856158" y="5003286"/>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lvl="0" algn="ctr">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sp>
        <p:nvSpPr>
          <p:cNvPr id="125" name="Rectangle 124">
            <a:extLst>
              <a:ext uri="{FF2B5EF4-FFF2-40B4-BE49-F238E27FC236}">
                <a16:creationId xmlns:a16="http://schemas.microsoft.com/office/drawing/2014/main" id="{54EBD591-9CFB-4A5C-A459-E7C1656565CD}"/>
              </a:ext>
            </a:extLst>
          </p:cNvPr>
          <p:cNvSpPr/>
          <p:nvPr/>
        </p:nvSpPr>
        <p:spPr>
          <a:xfrm>
            <a:off x="5992511" y="5339213"/>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126" name="Rectangle 125">
            <a:extLst>
              <a:ext uri="{FF2B5EF4-FFF2-40B4-BE49-F238E27FC236}">
                <a16:creationId xmlns:a16="http://schemas.microsoft.com/office/drawing/2014/main" id="{DBB37559-8665-49CF-B62F-257C6B4BF7EB}"/>
              </a:ext>
            </a:extLst>
          </p:cNvPr>
          <p:cNvSpPr/>
          <p:nvPr/>
        </p:nvSpPr>
        <p:spPr>
          <a:xfrm>
            <a:off x="4863864" y="5736490"/>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127" name="Picture 126">
            <a:extLst>
              <a:ext uri="{FF2B5EF4-FFF2-40B4-BE49-F238E27FC236}">
                <a16:creationId xmlns:a16="http://schemas.microsoft.com/office/drawing/2014/main" id="{B363A08B-3771-4E6B-A10A-18508275ED66}"/>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11782" y="6029706"/>
            <a:ext cx="249331" cy="249331"/>
          </a:xfrm>
          <a:prstGeom prst="rect">
            <a:avLst/>
          </a:prstGeom>
        </p:spPr>
      </p:pic>
      <p:pic>
        <p:nvPicPr>
          <p:cNvPr id="128" name="Picture 127">
            <a:extLst>
              <a:ext uri="{FF2B5EF4-FFF2-40B4-BE49-F238E27FC236}">
                <a16:creationId xmlns:a16="http://schemas.microsoft.com/office/drawing/2014/main" id="{B02FE68F-FA29-4499-83C9-A93AC3258580}"/>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50707" y="6028327"/>
            <a:ext cx="249331" cy="249331"/>
          </a:xfrm>
          <a:prstGeom prst="rect">
            <a:avLst/>
          </a:prstGeom>
        </p:spPr>
      </p:pic>
      <p:pic>
        <p:nvPicPr>
          <p:cNvPr id="129" name="Picture 128">
            <a:extLst>
              <a:ext uri="{FF2B5EF4-FFF2-40B4-BE49-F238E27FC236}">
                <a16:creationId xmlns:a16="http://schemas.microsoft.com/office/drawing/2014/main" id="{5A5A6811-C10F-434A-A062-D779F58D630F}"/>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082118" y="5306910"/>
            <a:ext cx="305074" cy="305074"/>
          </a:xfrm>
          <a:prstGeom prst="rect">
            <a:avLst/>
          </a:prstGeom>
        </p:spPr>
      </p:pic>
      <p:pic>
        <p:nvPicPr>
          <p:cNvPr id="130" name="Picture 3">
            <a:extLst>
              <a:ext uri="{FF2B5EF4-FFF2-40B4-BE49-F238E27FC236}">
                <a16:creationId xmlns:a16="http://schemas.microsoft.com/office/drawing/2014/main" id="{638B97CE-A1AA-4CC7-AAB7-DAB99C8B0E8A}"/>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20679" y="5385340"/>
            <a:ext cx="293098" cy="149479"/>
          </a:xfrm>
          <a:prstGeom prst="rect">
            <a:avLst/>
          </a:prstGeom>
        </p:spPr>
      </p:pic>
      <p:pic>
        <p:nvPicPr>
          <p:cNvPr id="131" name="Picture 130">
            <a:extLst>
              <a:ext uri="{FF2B5EF4-FFF2-40B4-BE49-F238E27FC236}">
                <a16:creationId xmlns:a16="http://schemas.microsoft.com/office/drawing/2014/main" id="{F35CDCA7-CC07-48F5-BFF8-AD6309D3FF45}"/>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27166" y="5317834"/>
            <a:ext cx="305074" cy="305074"/>
          </a:xfrm>
          <a:prstGeom prst="rect">
            <a:avLst/>
          </a:prstGeom>
        </p:spPr>
      </p:pic>
      <p:pic>
        <p:nvPicPr>
          <p:cNvPr id="132" name="Picture 3">
            <a:extLst>
              <a:ext uri="{FF2B5EF4-FFF2-40B4-BE49-F238E27FC236}">
                <a16:creationId xmlns:a16="http://schemas.microsoft.com/office/drawing/2014/main" id="{8DF9FBFC-E0D2-4336-80E5-C50DFF76D280}"/>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465727" y="5396265"/>
            <a:ext cx="293098" cy="149479"/>
          </a:xfrm>
          <a:prstGeom prst="rect">
            <a:avLst/>
          </a:prstGeom>
        </p:spPr>
      </p:pic>
      <p:pic>
        <p:nvPicPr>
          <p:cNvPr id="133" name="Picture 132">
            <a:extLst>
              <a:ext uri="{FF2B5EF4-FFF2-40B4-BE49-F238E27FC236}">
                <a16:creationId xmlns:a16="http://schemas.microsoft.com/office/drawing/2014/main" id="{04EB0011-B263-44B5-A4F0-736D23C91C5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349144" y="5633300"/>
            <a:ext cx="427691" cy="422358"/>
          </a:xfrm>
          <a:prstGeom prst="rect">
            <a:avLst/>
          </a:prstGeom>
        </p:spPr>
      </p:pic>
      <p:pic>
        <p:nvPicPr>
          <p:cNvPr id="134" name="Picture 3">
            <a:extLst>
              <a:ext uri="{FF2B5EF4-FFF2-40B4-BE49-F238E27FC236}">
                <a16:creationId xmlns:a16="http://schemas.microsoft.com/office/drawing/2014/main" id="{05974520-40D3-43BB-A50B-E830F757C4F3}"/>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407175" y="5761873"/>
            <a:ext cx="410904" cy="206948"/>
          </a:xfrm>
          <a:prstGeom prst="rect">
            <a:avLst/>
          </a:prstGeom>
        </p:spPr>
      </p:pic>
      <p:pic>
        <p:nvPicPr>
          <p:cNvPr id="135" name="Picture 134">
            <a:extLst>
              <a:ext uri="{FF2B5EF4-FFF2-40B4-BE49-F238E27FC236}">
                <a16:creationId xmlns:a16="http://schemas.microsoft.com/office/drawing/2014/main" id="{00260789-BDFD-4E46-8805-E84781D67F4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95195" y="5696391"/>
            <a:ext cx="427691" cy="422358"/>
          </a:xfrm>
          <a:prstGeom prst="rect">
            <a:avLst/>
          </a:prstGeom>
        </p:spPr>
      </p:pic>
      <p:pic>
        <p:nvPicPr>
          <p:cNvPr id="136" name="Picture 3">
            <a:extLst>
              <a:ext uri="{FF2B5EF4-FFF2-40B4-BE49-F238E27FC236}">
                <a16:creationId xmlns:a16="http://schemas.microsoft.com/office/drawing/2014/main" id="{8D624375-310E-4422-97F0-4BA2D34944D9}"/>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253226" y="5871592"/>
            <a:ext cx="410904" cy="206948"/>
          </a:xfrm>
          <a:prstGeom prst="rect">
            <a:avLst/>
          </a:prstGeom>
        </p:spPr>
      </p:pic>
      <p:pic>
        <p:nvPicPr>
          <p:cNvPr id="137" name="Picture 136">
            <a:extLst>
              <a:ext uri="{FF2B5EF4-FFF2-40B4-BE49-F238E27FC236}">
                <a16:creationId xmlns:a16="http://schemas.microsoft.com/office/drawing/2014/main" id="{2B5CF474-A0E0-45D8-9598-244387BEE2A2}"/>
              </a:ext>
            </a:extLst>
          </p:cNvPr>
          <p:cNvPicPr>
            <a:picLocks noChangeAspect="1"/>
          </p:cNvPicPr>
          <p:nvPr/>
        </p:nvPicPr>
        <p:blipFill>
          <a:blip r:embed="rId10"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77660" y="5812989"/>
            <a:ext cx="427691" cy="422358"/>
          </a:xfrm>
          <a:prstGeom prst="rect">
            <a:avLst/>
          </a:prstGeom>
        </p:spPr>
      </p:pic>
      <p:pic>
        <p:nvPicPr>
          <p:cNvPr id="138" name="Picture 3">
            <a:extLst>
              <a:ext uri="{FF2B5EF4-FFF2-40B4-BE49-F238E27FC236}">
                <a16:creationId xmlns:a16="http://schemas.microsoft.com/office/drawing/2014/main" id="{7D5D5B24-7502-4401-A9BC-4E4441FC78D2}"/>
              </a:ext>
            </a:extLst>
          </p:cNvPr>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35691" y="5941563"/>
            <a:ext cx="410904" cy="206948"/>
          </a:xfrm>
          <a:prstGeom prst="rect">
            <a:avLst/>
          </a:prstGeom>
        </p:spPr>
      </p:pic>
      <p:pic>
        <p:nvPicPr>
          <p:cNvPr id="139" name="Picture 2" descr="Image result for SQL Server logo">
            <a:extLst>
              <a:ext uri="{FF2B5EF4-FFF2-40B4-BE49-F238E27FC236}">
                <a16:creationId xmlns:a16="http://schemas.microsoft.com/office/drawing/2014/main" id="{62F6D40A-DA30-418D-9313-2399A672DC3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269306" y="2824884"/>
            <a:ext cx="833368" cy="212249"/>
          </a:xfrm>
          <a:prstGeom prst="rect">
            <a:avLst/>
          </a:prstGeom>
          <a:solidFill>
            <a:sysClr val="window" lastClr="FFFFFF"/>
          </a:solidFill>
        </p:spPr>
      </p:pic>
      <p:pic>
        <p:nvPicPr>
          <p:cNvPr id="140" name="Picture 2" descr="Image result for SQL Server logo">
            <a:extLst>
              <a:ext uri="{FF2B5EF4-FFF2-40B4-BE49-F238E27FC236}">
                <a16:creationId xmlns:a16="http://schemas.microsoft.com/office/drawing/2014/main" id="{F21CF31C-5FEF-4A6B-BBE6-27F402218E3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43047" y="2827824"/>
            <a:ext cx="833368" cy="212249"/>
          </a:xfrm>
          <a:prstGeom prst="rect">
            <a:avLst/>
          </a:prstGeom>
          <a:solidFill>
            <a:sysClr val="window" lastClr="FFFFFF"/>
          </a:solidFill>
        </p:spPr>
      </p:pic>
      <p:pic>
        <p:nvPicPr>
          <p:cNvPr id="141" name="Picture 2" descr="Image result for SQL Server logo">
            <a:extLst>
              <a:ext uri="{FF2B5EF4-FFF2-40B4-BE49-F238E27FC236}">
                <a16:creationId xmlns:a16="http://schemas.microsoft.com/office/drawing/2014/main" id="{645787D4-C869-4B55-9BBC-B5B0C2F3D5C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726674" y="5798381"/>
            <a:ext cx="833368" cy="212249"/>
          </a:xfrm>
          <a:prstGeom prst="rect">
            <a:avLst/>
          </a:prstGeom>
          <a:solidFill>
            <a:sysClr val="window" lastClr="FFFFFF"/>
          </a:solidFill>
        </p:spPr>
      </p:pic>
      <p:pic>
        <p:nvPicPr>
          <p:cNvPr id="142" name="Picture 141">
            <a:extLst>
              <a:ext uri="{FF2B5EF4-FFF2-40B4-BE49-F238E27FC236}">
                <a16:creationId xmlns:a16="http://schemas.microsoft.com/office/drawing/2014/main" id="{014A46CF-DF2F-4425-B3DE-DB7981CCBA8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49684" y="2166751"/>
            <a:ext cx="149325" cy="149325"/>
          </a:xfrm>
          <a:prstGeom prst="rect">
            <a:avLst/>
          </a:prstGeom>
        </p:spPr>
      </p:pic>
      <p:pic>
        <p:nvPicPr>
          <p:cNvPr id="143" name="Picture 142">
            <a:extLst>
              <a:ext uri="{FF2B5EF4-FFF2-40B4-BE49-F238E27FC236}">
                <a16:creationId xmlns:a16="http://schemas.microsoft.com/office/drawing/2014/main" id="{828A7262-9E38-49BD-B859-85A0AC605CB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66355" y="2460585"/>
            <a:ext cx="149325" cy="149325"/>
          </a:xfrm>
          <a:prstGeom prst="rect">
            <a:avLst/>
          </a:prstGeom>
        </p:spPr>
      </p:pic>
      <p:pic>
        <p:nvPicPr>
          <p:cNvPr id="144" name="Picture 143">
            <a:extLst>
              <a:ext uri="{FF2B5EF4-FFF2-40B4-BE49-F238E27FC236}">
                <a16:creationId xmlns:a16="http://schemas.microsoft.com/office/drawing/2014/main" id="{98173B5F-2F8C-4032-97C5-012D4E835B43}"/>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24894" y="5147679"/>
            <a:ext cx="149325" cy="149325"/>
          </a:xfrm>
          <a:prstGeom prst="rect">
            <a:avLst/>
          </a:prstGeom>
        </p:spPr>
      </p:pic>
      <p:sp>
        <p:nvSpPr>
          <p:cNvPr id="145" name="Rectangular Callout 172">
            <a:extLst>
              <a:ext uri="{FF2B5EF4-FFF2-40B4-BE49-F238E27FC236}">
                <a16:creationId xmlns:a16="http://schemas.microsoft.com/office/drawing/2014/main" id="{9321C8B5-CFF6-48CB-AEA9-AC88B536E485}"/>
              </a:ext>
            </a:extLst>
          </p:cNvPr>
          <p:cNvSpPr/>
          <p:nvPr/>
        </p:nvSpPr>
        <p:spPr>
          <a:xfrm>
            <a:off x="9272584" y="3657414"/>
            <a:ext cx="1297560" cy="548228"/>
          </a:xfrm>
          <a:prstGeom prst="wedgeRectCallout">
            <a:avLst>
              <a:gd name="adj1" fmla="val -21766"/>
              <a:gd name="adj2" fmla="val -100337"/>
            </a:avLst>
          </a:prstGeom>
          <a:solidFill>
            <a:srgbClr val="FFFF00"/>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Azure Backup Server (SCDPM)</a:t>
            </a:r>
          </a:p>
        </p:txBody>
      </p:sp>
      <p:sp>
        <p:nvSpPr>
          <p:cNvPr id="146" name="Oval 145">
            <a:extLst>
              <a:ext uri="{FF2B5EF4-FFF2-40B4-BE49-F238E27FC236}">
                <a16:creationId xmlns:a16="http://schemas.microsoft.com/office/drawing/2014/main" id="{428BAB38-C9FA-42A6-BA3C-EB415C2F982A}"/>
              </a:ext>
            </a:extLst>
          </p:cNvPr>
          <p:cNvSpPr/>
          <p:nvPr/>
        </p:nvSpPr>
        <p:spPr>
          <a:xfrm>
            <a:off x="10612237" y="3773429"/>
            <a:ext cx="196059" cy="197795"/>
          </a:xfrm>
          <a:prstGeom prst="ellipse">
            <a:avLst/>
          </a:prstGeom>
          <a:solidFill>
            <a:srgbClr val="FFFF00"/>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147" name="Rectangular Callout 172">
            <a:extLst>
              <a:ext uri="{FF2B5EF4-FFF2-40B4-BE49-F238E27FC236}">
                <a16:creationId xmlns:a16="http://schemas.microsoft.com/office/drawing/2014/main" id="{E0AC5386-D90F-4AA7-96DD-E5B0E79E498E}"/>
              </a:ext>
            </a:extLst>
          </p:cNvPr>
          <p:cNvSpPr/>
          <p:nvPr/>
        </p:nvSpPr>
        <p:spPr>
          <a:xfrm>
            <a:off x="2608204" y="1220077"/>
            <a:ext cx="1226920" cy="721656"/>
          </a:xfrm>
          <a:prstGeom prst="wedgeRectCallout">
            <a:avLst>
              <a:gd name="adj1" fmla="val 86089"/>
              <a:gd name="adj2" fmla="val 53854"/>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ER Gateway</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Standard (1Gbps)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or High (2Gbps)</a:t>
            </a:r>
          </a:p>
        </p:txBody>
      </p:sp>
      <p:sp>
        <p:nvSpPr>
          <p:cNvPr id="148" name="Oval 147">
            <a:extLst>
              <a:ext uri="{FF2B5EF4-FFF2-40B4-BE49-F238E27FC236}">
                <a16:creationId xmlns:a16="http://schemas.microsoft.com/office/drawing/2014/main" id="{D09A9A36-1CC7-4277-86CC-9837EE69E2CF}"/>
              </a:ext>
            </a:extLst>
          </p:cNvPr>
          <p:cNvSpPr/>
          <p:nvPr/>
        </p:nvSpPr>
        <p:spPr>
          <a:xfrm>
            <a:off x="2328079" y="1532203"/>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sp>
        <p:nvSpPr>
          <p:cNvPr id="149" name="Rectangular Callout 172">
            <a:extLst>
              <a:ext uri="{FF2B5EF4-FFF2-40B4-BE49-F238E27FC236}">
                <a16:creationId xmlns:a16="http://schemas.microsoft.com/office/drawing/2014/main" id="{9B8F7609-F3F1-4DB7-BCD0-0539796D43C1}"/>
              </a:ext>
            </a:extLst>
          </p:cNvPr>
          <p:cNvSpPr/>
          <p:nvPr/>
        </p:nvSpPr>
        <p:spPr>
          <a:xfrm>
            <a:off x="10994649" y="765284"/>
            <a:ext cx="1297560" cy="548228"/>
          </a:xfrm>
          <a:prstGeom prst="wedgeRectCallout">
            <a:avLst>
              <a:gd name="adj1" fmla="val -39537"/>
              <a:gd name="adj2" fmla="val 80958"/>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OMS Log Analytics,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Backup </a:t>
            </a:r>
          </a:p>
        </p:txBody>
      </p:sp>
      <p:sp>
        <p:nvSpPr>
          <p:cNvPr id="150" name="Oval 149">
            <a:extLst>
              <a:ext uri="{FF2B5EF4-FFF2-40B4-BE49-F238E27FC236}">
                <a16:creationId xmlns:a16="http://schemas.microsoft.com/office/drawing/2014/main" id="{22F227C4-EFCF-4A48-99F8-12EA8DD58F1F}"/>
              </a:ext>
            </a:extLst>
          </p:cNvPr>
          <p:cNvSpPr/>
          <p:nvPr/>
        </p:nvSpPr>
        <p:spPr>
          <a:xfrm>
            <a:off x="11616892" y="52927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151" name="Rectangular Callout 172">
            <a:extLst>
              <a:ext uri="{FF2B5EF4-FFF2-40B4-BE49-F238E27FC236}">
                <a16:creationId xmlns:a16="http://schemas.microsoft.com/office/drawing/2014/main" id="{485EC792-097A-4913-B3F5-2F03814E0227}"/>
              </a:ext>
            </a:extLst>
          </p:cNvPr>
          <p:cNvSpPr/>
          <p:nvPr/>
        </p:nvSpPr>
        <p:spPr>
          <a:xfrm>
            <a:off x="6865628" y="5100507"/>
            <a:ext cx="1083731" cy="643650"/>
          </a:xfrm>
          <a:prstGeom prst="wedgeRectCallout">
            <a:avLst>
              <a:gd name="adj1" fmla="val 39131"/>
              <a:gd name="adj2" fmla="val 7370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a:t>
            </a:r>
            <a:br>
              <a:rPr lang="en-US" sz="1122" kern="0" dirty="0">
                <a:solidFill>
                  <a:sysClr val="windowText" lastClr="000000"/>
                </a:solidFill>
                <a:latin typeface="Calibri Light" panose="020F0302020204030204"/>
              </a:rPr>
            </a:br>
            <a:r>
              <a:rPr lang="en-US" sz="1122" kern="0" dirty="0" err="1">
                <a:solidFill>
                  <a:sysClr val="windowText" lastClr="000000"/>
                </a:solidFill>
                <a:latin typeface="Calibri Light" panose="020F0302020204030204"/>
              </a:rPr>
              <a:t>async</a:t>
            </a:r>
            <a:r>
              <a:rPr lang="en-US" sz="1122" kern="0" dirty="0">
                <a:solidFill>
                  <a:sysClr val="windowText" lastClr="000000"/>
                </a:solidFill>
                <a:latin typeface="Calibri Light" panose="020F0302020204030204"/>
              </a:rPr>
              <a:t>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use smaller VM</a:t>
            </a:r>
          </a:p>
        </p:txBody>
      </p:sp>
    </p:spTree>
    <p:extLst>
      <p:ext uri="{BB962C8B-B14F-4D97-AF65-F5344CB8AC3E}">
        <p14:creationId xmlns:p14="http://schemas.microsoft.com/office/powerpoint/2010/main" val="3178644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anim calcmode="lin" valueType="num">
                                      <p:cBhvr>
                                        <p:cTn id="13" dur="1000" fill="hold"/>
                                        <p:tgtEl>
                                          <p:spTgt spid="105"/>
                                        </p:tgtEl>
                                        <p:attrNameLst>
                                          <p:attrName>ppt_x</p:attrName>
                                        </p:attrNameLst>
                                      </p:cBhvr>
                                      <p:tavLst>
                                        <p:tav tm="0">
                                          <p:val>
                                            <p:strVal val="#ppt_x"/>
                                          </p:val>
                                        </p:tav>
                                        <p:tav tm="100000">
                                          <p:val>
                                            <p:strVal val="#ppt_x"/>
                                          </p:val>
                                        </p:tav>
                                      </p:tavLst>
                                    </p:anim>
                                    <p:anim calcmode="lin" valueType="num">
                                      <p:cBhvr>
                                        <p:cTn id="14" dur="1000" fill="hold"/>
                                        <p:tgtEl>
                                          <p:spTgt spid="10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1000"/>
                                        <p:tgtEl>
                                          <p:spTgt spid="122"/>
                                        </p:tgtEl>
                                      </p:cBhvr>
                                    </p:animEffect>
                                    <p:anim calcmode="lin" valueType="num">
                                      <p:cBhvr>
                                        <p:cTn id="25" dur="1000" fill="hold"/>
                                        <p:tgtEl>
                                          <p:spTgt spid="122"/>
                                        </p:tgtEl>
                                        <p:attrNameLst>
                                          <p:attrName>ppt_x</p:attrName>
                                        </p:attrNameLst>
                                      </p:cBhvr>
                                      <p:tavLst>
                                        <p:tav tm="0">
                                          <p:val>
                                            <p:strVal val="#ppt_x"/>
                                          </p:val>
                                        </p:tav>
                                        <p:tav tm="100000">
                                          <p:val>
                                            <p:strVal val="#ppt_x"/>
                                          </p:val>
                                        </p:tav>
                                      </p:tavLst>
                                    </p:anim>
                                    <p:anim calcmode="lin" valueType="num">
                                      <p:cBhvr>
                                        <p:cTn id="26" dur="1000" fill="hold"/>
                                        <p:tgtEl>
                                          <p:spTgt spid="1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1000"/>
                                        <p:tgtEl>
                                          <p:spTgt spid="121"/>
                                        </p:tgtEl>
                                      </p:cBhvr>
                                    </p:animEffect>
                                    <p:anim calcmode="lin" valueType="num">
                                      <p:cBhvr>
                                        <p:cTn id="37" dur="1000" fill="hold"/>
                                        <p:tgtEl>
                                          <p:spTgt spid="121"/>
                                        </p:tgtEl>
                                        <p:attrNameLst>
                                          <p:attrName>ppt_x</p:attrName>
                                        </p:attrNameLst>
                                      </p:cBhvr>
                                      <p:tavLst>
                                        <p:tav tm="0">
                                          <p:val>
                                            <p:strVal val="#ppt_x"/>
                                          </p:val>
                                        </p:tav>
                                        <p:tav tm="100000">
                                          <p:val>
                                            <p:strVal val="#ppt_x"/>
                                          </p:val>
                                        </p:tav>
                                      </p:tavLst>
                                    </p:anim>
                                    <p:anim calcmode="lin" valueType="num">
                                      <p:cBhvr>
                                        <p:cTn id="38" dur="1000" fill="hold"/>
                                        <p:tgtEl>
                                          <p:spTgt spid="12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1000"/>
                                        <p:tgtEl>
                                          <p:spTgt spid="119"/>
                                        </p:tgtEl>
                                      </p:cBhvr>
                                    </p:animEffect>
                                    <p:anim calcmode="lin" valueType="num">
                                      <p:cBhvr>
                                        <p:cTn id="42" dur="1000" fill="hold"/>
                                        <p:tgtEl>
                                          <p:spTgt spid="119"/>
                                        </p:tgtEl>
                                        <p:attrNameLst>
                                          <p:attrName>ppt_x</p:attrName>
                                        </p:attrNameLst>
                                      </p:cBhvr>
                                      <p:tavLst>
                                        <p:tav tm="0">
                                          <p:val>
                                            <p:strVal val="#ppt_x"/>
                                          </p:val>
                                        </p:tav>
                                        <p:tav tm="100000">
                                          <p:val>
                                            <p:strVal val="#ppt_x"/>
                                          </p:val>
                                        </p:tav>
                                      </p:tavLst>
                                    </p:anim>
                                    <p:anim calcmode="lin" valueType="num">
                                      <p:cBhvr>
                                        <p:cTn id="43"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1000"/>
                                        <p:tgtEl>
                                          <p:spTgt spid="120"/>
                                        </p:tgtEl>
                                      </p:cBhvr>
                                    </p:animEffect>
                                    <p:anim calcmode="lin" valueType="num">
                                      <p:cBhvr>
                                        <p:cTn id="49" dur="1000" fill="hold"/>
                                        <p:tgtEl>
                                          <p:spTgt spid="120"/>
                                        </p:tgtEl>
                                        <p:attrNameLst>
                                          <p:attrName>ppt_x</p:attrName>
                                        </p:attrNameLst>
                                      </p:cBhvr>
                                      <p:tavLst>
                                        <p:tav tm="0">
                                          <p:val>
                                            <p:strVal val="#ppt_x"/>
                                          </p:val>
                                        </p:tav>
                                        <p:tav tm="100000">
                                          <p:val>
                                            <p:strVal val="#ppt_x"/>
                                          </p:val>
                                        </p:tav>
                                      </p:tavLst>
                                    </p:anim>
                                    <p:anim calcmode="lin" valueType="num">
                                      <p:cBhvr>
                                        <p:cTn id="50" dur="1000" fill="hold"/>
                                        <p:tgtEl>
                                          <p:spTgt spid="1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51"/>
                                        </p:tgtEl>
                                        <p:attrNameLst>
                                          <p:attrName>style.visibility</p:attrName>
                                        </p:attrNameLst>
                                      </p:cBhvr>
                                      <p:to>
                                        <p:strVal val="visible"/>
                                      </p:to>
                                    </p:set>
                                    <p:animEffect transition="in" filter="fade">
                                      <p:cBhvr>
                                        <p:cTn id="53" dur="1000"/>
                                        <p:tgtEl>
                                          <p:spTgt spid="151"/>
                                        </p:tgtEl>
                                      </p:cBhvr>
                                    </p:animEffect>
                                    <p:anim calcmode="lin" valueType="num">
                                      <p:cBhvr>
                                        <p:cTn id="54" dur="1000" fill="hold"/>
                                        <p:tgtEl>
                                          <p:spTgt spid="151"/>
                                        </p:tgtEl>
                                        <p:attrNameLst>
                                          <p:attrName>ppt_x</p:attrName>
                                        </p:attrNameLst>
                                      </p:cBhvr>
                                      <p:tavLst>
                                        <p:tav tm="0">
                                          <p:val>
                                            <p:strVal val="#ppt_x"/>
                                          </p:val>
                                        </p:tav>
                                        <p:tav tm="100000">
                                          <p:val>
                                            <p:strVal val="#ppt_x"/>
                                          </p:val>
                                        </p:tav>
                                      </p:tavLst>
                                    </p:anim>
                                    <p:anim calcmode="lin" valueType="num">
                                      <p:cBhvr>
                                        <p:cTn id="55"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1000"/>
                                        <p:tgtEl>
                                          <p:spTgt spid="117"/>
                                        </p:tgtEl>
                                      </p:cBhvr>
                                    </p:animEffect>
                                    <p:anim calcmode="lin" valueType="num">
                                      <p:cBhvr>
                                        <p:cTn id="61" dur="1000" fill="hold"/>
                                        <p:tgtEl>
                                          <p:spTgt spid="117"/>
                                        </p:tgtEl>
                                        <p:attrNameLst>
                                          <p:attrName>ppt_x</p:attrName>
                                        </p:attrNameLst>
                                      </p:cBhvr>
                                      <p:tavLst>
                                        <p:tav tm="0">
                                          <p:val>
                                            <p:strVal val="#ppt_x"/>
                                          </p:val>
                                        </p:tav>
                                        <p:tav tm="100000">
                                          <p:val>
                                            <p:strVal val="#ppt_x"/>
                                          </p:val>
                                        </p:tav>
                                      </p:tavLst>
                                    </p:anim>
                                    <p:anim calcmode="lin" valueType="num">
                                      <p:cBhvr>
                                        <p:cTn id="62" dur="1000" fill="hold"/>
                                        <p:tgtEl>
                                          <p:spTgt spid="11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1000"/>
                                        <p:tgtEl>
                                          <p:spTgt spid="118"/>
                                        </p:tgtEl>
                                      </p:cBhvr>
                                    </p:animEffect>
                                    <p:anim calcmode="lin" valueType="num">
                                      <p:cBhvr>
                                        <p:cTn id="66" dur="1000" fill="hold"/>
                                        <p:tgtEl>
                                          <p:spTgt spid="118"/>
                                        </p:tgtEl>
                                        <p:attrNameLst>
                                          <p:attrName>ppt_x</p:attrName>
                                        </p:attrNameLst>
                                      </p:cBhvr>
                                      <p:tavLst>
                                        <p:tav tm="0">
                                          <p:val>
                                            <p:strVal val="#ppt_x"/>
                                          </p:val>
                                        </p:tav>
                                        <p:tav tm="100000">
                                          <p:val>
                                            <p:strVal val="#ppt_x"/>
                                          </p:val>
                                        </p:tav>
                                      </p:tavLst>
                                    </p:anim>
                                    <p:anim calcmode="lin" valueType="num">
                                      <p:cBhvr>
                                        <p:cTn id="67" dur="1000" fill="hold"/>
                                        <p:tgtEl>
                                          <p:spTgt spid="1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1000"/>
                                        <p:tgtEl>
                                          <p:spTgt spid="145"/>
                                        </p:tgtEl>
                                      </p:cBhvr>
                                    </p:animEffect>
                                    <p:anim calcmode="lin" valueType="num">
                                      <p:cBhvr>
                                        <p:cTn id="71" dur="1000" fill="hold"/>
                                        <p:tgtEl>
                                          <p:spTgt spid="145"/>
                                        </p:tgtEl>
                                        <p:attrNameLst>
                                          <p:attrName>ppt_x</p:attrName>
                                        </p:attrNameLst>
                                      </p:cBhvr>
                                      <p:tavLst>
                                        <p:tav tm="0">
                                          <p:val>
                                            <p:strVal val="#ppt_x"/>
                                          </p:val>
                                        </p:tav>
                                        <p:tav tm="100000">
                                          <p:val>
                                            <p:strVal val="#ppt_x"/>
                                          </p:val>
                                        </p:tav>
                                      </p:tavLst>
                                    </p:anim>
                                    <p:anim calcmode="lin" valueType="num">
                                      <p:cBhvr>
                                        <p:cTn id="72"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1000"/>
                                        <p:tgtEl>
                                          <p:spTgt spid="146"/>
                                        </p:tgtEl>
                                      </p:cBhvr>
                                    </p:animEffect>
                                    <p:anim calcmode="lin" valueType="num">
                                      <p:cBhvr>
                                        <p:cTn id="78" dur="1000" fill="hold"/>
                                        <p:tgtEl>
                                          <p:spTgt spid="146"/>
                                        </p:tgtEl>
                                        <p:attrNameLst>
                                          <p:attrName>ppt_x</p:attrName>
                                        </p:attrNameLst>
                                      </p:cBhvr>
                                      <p:tavLst>
                                        <p:tav tm="0">
                                          <p:val>
                                            <p:strVal val="#ppt_x"/>
                                          </p:val>
                                        </p:tav>
                                        <p:tav tm="100000">
                                          <p:val>
                                            <p:strVal val="#ppt_x"/>
                                          </p:val>
                                        </p:tav>
                                      </p:tavLst>
                                    </p:anim>
                                    <p:anim calcmode="lin" valueType="num">
                                      <p:cBhvr>
                                        <p:cTn id="79" dur="1000" fill="hold"/>
                                        <p:tgtEl>
                                          <p:spTgt spid="1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7"/>
                                        </p:tgtEl>
                                        <p:attrNameLst>
                                          <p:attrName>style.visibility</p:attrName>
                                        </p:attrNameLst>
                                      </p:cBhvr>
                                      <p:to>
                                        <p:strVal val="visible"/>
                                      </p:to>
                                    </p:set>
                                    <p:animEffect transition="in" filter="fade">
                                      <p:cBhvr>
                                        <p:cTn id="82" dur="1000"/>
                                        <p:tgtEl>
                                          <p:spTgt spid="147"/>
                                        </p:tgtEl>
                                      </p:cBhvr>
                                    </p:animEffect>
                                    <p:anim calcmode="lin" valueType="num">
                                      <p:cBhvr>
                                        <p:cTn id="83" dur="1000" fill="hold"/>
                                        <p:tgtEl>
                                          <p:spTgt spid="147"/>
                                        </p:tgtEl>
                                        <p:attrNameLst>
                                          <p:attrName>ppt_x</p:attrName>
                                        </p:attrNameLst>
                                      </p:cBhvr>
                                      <p:tavLst>
                                        <p:tav tm="0">
                                          <p:val>
                                            <p:strVal val="#ppt_x"/>
                                          </p:val>
                                        </p:tav>
                                        <p:tav tm="100000">
                                          <p:val>
                                            <p:strVal val="#ppt_x"/>
                                          </p:val>
                                        </p:tav>
                                      </p:tavLst>
                                    </p:anim>
                                    <p:anim calcmode="lin" valueType="num">
                                      <p:cBhvr>
                                        <p:cTn id="84" dur="1000" fill="hold"/>
                                        <p:tgtEl>
                                          <p:spTgt spid="14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8"/>
                                        </p:tgtEl>
                                        <p:attrNameLst>
                                          <p:attrName>style.visibility</p:attrName>
                                        </p:attrNameLst>
                                      </p:cBhvr>
                                      <p:to>
                                        <p:strVal val="visible"/>
                                      </p:to>
                                    </p:set>
                                    <p:animEffect transition="in" filter="fade">
                                      <p:cBhvr>
                                        <p:cTn id="87" dur="1000"/>
                                        <p:tgtEl>
                                          <p:spTgt spid="148"/>
                                        </p:tgtEl>
                                      </p:cBhvr>
                                    </p:animEffect>
                                    <p:anim calcmode="lin" valueType="num">
                                      <p:cBhvr>
                                        <p:cTn id="88" dur="1000" fill="hold"/>
                                        <p:tgtEl>
                                          <p:spTgt spid="148"/>
                                        </p:tgtEl>
                                        <p:attrNameLst>
                                          <p:attrName>ppt_x</p:attrName>
                                        </p:attrNameLst>
                                      </p:cBhvr>
                                      <p:tavLst>
                                        <p:tav tm="0">
                                          <p:val>
                                            <p:strVal val="#ppt_x"/>
                                          </p:val>
                                        </p:tav>
                                        <p:tav tm="100000">
                                          <p:val>
                                            <p:strVal val="#ppt_x"/>
                                          </p:val>
                                        </p:tav>
                                      </p:tavLst>
                                    </p:anim>
                                    <p:anim calcmode="lin" valueType="num">
                                      <p:cBhvr>
                                        <p:cTn id="89" dur="1000" fill="hold"/>
                                        <p:tgtEl>
                                          <p:spTgt spid="14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9"/>
                                        </p:tgtEl>
                                        <p:attrNameLst>
                                          <p:attrName>style.visibility</p:attrName>
                                        </p:attrNameLst>
                                      </p:cBhvr>
                                      <p:to>
                                        <p:strVal val="visible"/>
                                      </p:to>
                                    </p:set>
                                    <p:animEffect transition="in" filter="fade">
                                      <p:cBhvr>
                                        <p:cTn id="92" dur="1000"/>
                                        <p:tgtEl>
                                          <p:spTgt spid="149"/>
                                        </p:tgtEl>
                                      </p:cBhvr>
                                    </p:animEffect>
                                    <p:anim calcmode="lin" valueType="num">
                                      <p:cBhvr>
                                        <p:cTn id="93" dur="1000" fill="hold"/>
                                        <p:tgtEl>
                                          <p:spTgt spid="149"/>
                                        </p:tgtEl>
                                        <p:attrNameLst>
                                          <p:attrName>ppt_x</p:attrName>
                                        </p:attrNameLst>
                                      </p:cBhvr>
                                      <p:tavLst>
                                        <p:tav tm="0">
                                          <p:val>
                                            <p:strVal val="#ppt_x"/>
                                          </p:val>
                                        </p:tav>
                                        <p:tav tm="100000">
                                          <p:val>
                                            <p:strVal val="#ppt_x"/>
                                          </p:val>
                                        </p:tav>
                                      </p:tavLst>
                                    </p:anim>
                                    <p:anim calcmode="lin" valueType="num">
                                      <p:cBhvr>
                                        <p:cTn id="94" dur="1000" fill="hold"/>
                                        <p:tgtEl>
                                          <p:spTgt spid="14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50"/>
                                        </p:tgtEl>
                                        <p:attrNameLst>
                                          <p:attrName>style.visibility</p:attrName>
                                        </p:attrNameLst>
                                      </p:cBhvr>
                                      <p:to>
                                        <p:strVal val="visible"/>
                                      </p:to>
                                    </p:set>
                                    <p:animEffect transition="in" filter="fade">
                                      <p:cBhvr>
                                        <p:cTn id="97" dur="1000"/>
                                        <p:tgtEl>
                                          <p:spTgt spid="150"/>
                                        </p:tgtEl>
                                      </p:cBhvr>
                                    </p:animEffect>
                                    <p:anim calcmode="lin" valueType="num">
                                      <p:cBhvr>
                                        <p:cTn id="98" dur="1000" fill="hold"/>
                                        <p:tgtEl>
                                          <p:spTgt spid="150"/>
                                        </p:tgtEl>
                                        <p:attrNameLst>
                                          <p:attrName>ppt_x</p:attrName>
                                        </p:attrNameLst>
                                      </p:cBhvr>
                                      <p:tavLst>
                                        <p:tav tm="0">
                                          <p:val>
                                            <p:strVal val="#ppt_x"/>
                                          </p:val>
                                        </p:tav>
                                        <p:tav tm="100000">
                                          <p:val>
                                            <p:strVal val="#ppt_x"/>
                                          </p:val>
                                        </p:tav>
                                      </p:tavLst>
                                    </p:anim>
                                    <p:anim calcmode="lin" valueType="num">
                                      <p:cBhvr>
                                        <p:cTn id="9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5" grpId="0" animBg="1"/>
      <p:bldP spid="117" grpId="0" animBg="1"/>
      <p:bldP spid="118" grpId="0" animBg="1"/>
      <p:bldP spid="119" grpId="0" animBg="1"/>
      <p:bldP spid="120" grpId="0" animBg="1"/>
      <p:bldP spid="121" grpId="0" animBg="1"/>
      <p:bldP spid="122" grpId="0" animBg="1"/>
      <p:bldP spid="123" grpId="0" animBg="1"/>
      <p:bldP spid="145" grpId="0" animBg="1"/>
      <p:bldP spid="146" grpId="0" animBg="1"/>
      <p:bldP spid="147" grpId="0" animBg="1"/>
      <p:bldP spid="148" grpId="0" animBg="1"/>
      <p:bldP spid="149" grpId="0" animBg="1"/>
      <p:bldP spid="150" grpId="0" animBg="1"/>
      <p:bldP spid="1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79"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hands on">
            <a:extLst>
              <a:ext uri="{FF2B5EF4-FFF2-40B4-BE49-F238E27FC236}">
                <a16:creationId xmlns:a16="http://schemas.microsoft.com/office/drawing/2014/main" id="{A582CB26-2CE0-4265-A551-48565ABCA7BB}"/>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ask">
            <a:extLst>
              <a:ext uri="{FF2B5EF4-FFF2-40B4-BE49-F238E27FC236}">
                <a16:creationId xmlns:a16="http://schemas.microsoft.com/office/drawing/2014/main" id="{5B3399E2-067E-461E-8D38-4DB502172C90}"/>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engage">
            <a:extLst>
              <a:ext uri="{FF2B5EF4-FFF2-40B4-BE49-F238E27FC236}">
                <a16:creationId xmlns:a16="http://schemas.microsoft.com/office/drawing/2014/main" id="{471CCAB0-53FB-4AF4-8C89-3C69D3282EB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F93C3E-11B3-4EAD-B8F5-55561015F0CC}"/>
              </a:ext>
            </a:extLst>
          </p:cNvPr>
          <p:cNvSpPr/>
          <p:nvPr/>
        </p:nvSpPr>
        <p:spPr>
          <a:xfrm>
            <a:off x="2045772" y="3151554"/>
            <a:ext cx="877843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a:t>
            </a:r>
            <a:br>
              <a:rPr kumimoji="0" lang="en-US" sz="24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hlinkClick r:id="rId3"/>
              </a:rPr>
              <a:t>https://github.com/Microsoft/MCW-SAP-NetWeaver-on-Azure</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22694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6443</Words>
  <Application>Microsoft Office PowerPoint</Application>
  <PresentationFormat>Widescreen</PresentationFormat>
  <Paragraphs>870</Paragraphs>
  <Slides>57</Slides>
  <Notes>57</Notes>
  <HiddenSlides>1</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2" baseType="lpstr">
      <vt:lpstr>Segoe Pro Light</vt:lpstr>
      <vt:lpstr>Arial</vt:lpstr>
      <vt:lpstr>Calibri</vt:lpstr>
      <vt:lpstr>Calibri Light</vt:lpstr>
      <vt:lpstr>Consolas</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PowerPoint Presentation</vt:lpstr>
      <vt:lpstr>Step 2: Design the solution</vt:lpstr>
      <vt:lpstr>Contoso current SAP state/benefits of migration to Azure </vt:lpstr>
      <vt:lpstr>How to size SAP on Azure VM </vt:lpstr>
      <vt:lpstr>SAP Business Suite, NetWeaver – Azure VM with HA and DR</vt:lpstr>
      <vt:lpstr>Baseline knowledge for SAP as a service on Azure</vt:lpstr>
      <vt:lpstr>Online Azure pricing calculator</vt:lpstr>
      <vt:lpstr>Azure reserved VM instances (RI) and Azure hybrid benefit (AHUB)</vt:lpstr>
      <vt:lpstr>Requirements</vt:lpstr>
      <vt:lpstr>Common scenarios</vt:lpstr>
      <vt:lpstr>Step 3: Present the solution</vt:lpstr>
      <vt:lpstr>Wrap-up</vt:lpstr>
      <vt:lpstr>Preferred target audience</vt:lpstr>
      <vt:lpstr>Contoso current SAP state/benefits of migration to Azure </vt:lpstr>
      <vt:lpstr>How to size SAP on Azure VM </vt:lpstr>
      <vt:lpstr>SAP Business Suite, NetWeaver – Azure VM with HA and DR</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Go Dos and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2018-12-12T05:32:52Z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